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media/image7.jpeg" ContentType="image/jpeg"/>
  <Override PartName="/ppt/media/image8.png" ContentType="image/png"/>
  <Override PartName="/ppt/media/image20.jpeg" ContentType="image/jpeg"/>
  <Override PartName="/ppt/media/image12.png" ContentType="image/png"/>
  <Override PartName="/ppt/media/image21.png" ContentType="image/png"/>
  <Override PartName="/ppt/media/image14.png" ContentType="image/png"/>
  <Override PartName="/ppt/media/image23.png" ContentType="image/png"/>
  <Override PartName="/ppt/media/image16.png" ContentType="image/png"/>
  <Override PartName="/ppt/media/image18.png" ContentType="image/png"/>
  <Override PartName="/ppt/media/image30.jpeg" ContentType="image/jpeg"/>
  <Override PartName="/ppt/media/image27.png" ContentType="image/png"/>
  <Override PartName="/ppt/media/image29.png" ContentType="image/png"/>
  <Override PartName="/ppt/media/image4.jpeg" ContentType="image/jpeg"/>
  <Override PartName="/ppt/media/image3.png" ContentType="image/png"/>
  <Override PartName="/ppt/media/image5.png" ContentType="image/png"/>
  <Override PartName="/ppt/media/image9.png" ContentType="image/png"/>
  <Override PartName="/ppt/media/image11.png" ContentType="image/png"/>
  <Override PartName="/ppt/media/image10.jpeg" ContentType="image/jpeg"/>
  <Override PartName="/ppt/media/image13.png" ContentType="image/png"/>
  <Override PartName="/ppt/media/image22.png" ContentType="image/png"/>
  <Override PartName="/ppt/media/image15.png" ContentType="image/png"/>
  <Override PartName="/ppt/media/image24.png" ContentType="image/png"/>
  <Override PartName="/ppt/media/image1.jpeg" ContentType="image/jpeg"/>
  <Override PartName="/ppt/media/image17.png" ContentType="image/png"/>
  <Override PartName="/ppt/media/image26.png" ContentType="image/png"/>
  <Override PartName="/ppt/media/image25.jpeg" ContentType="image/jpeg"/>
  <Override PartName="/ppt/media/image19.png" ContentType="image/png"/>
  <Override PartName="/ppt/media/image28.png" ContentType="image/png"/>
  <Override PartName="/ppt/media/image31.jpeg" ContentType="image/jpeg"/>
  <Override PartName="/ppt/media/image2.png" ContentType="image/png"/>
  <Override PartName="/ppt/media/image6.png" ContentType="image/png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6.xml.rels" ContentType="application/vnd.openxmlformats-package.relationships+xml"/>
  <Override PartName="/ppt/slideLayouts/slideLayout1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9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14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15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16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17.xml" ContentType="application/vnd.openxmlformats-officedocument.presentationml.slide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6.xml.rels" ContentType="application/vnd.openxmlformats-package.relationships+xml"/>
  <Override PartName="/ppt/slides/_rels/slide11.xml.rels" ContentType="application/vnd.openxmlformats-package.relationships+xml"/>
  <Override PartName="/ppt/slides/_rels/slide15.xml.rels" ContentType="application/vnd.openxmlformats-package.relationships+xml"/>
  <Override PartName="/ppt/slides/_rels/slide10.xml.rels" ContentType="application/vnd.openxmlformats-package.relationships+xml"/>
  <Override PartName="/ppt/slides/_rels/slide14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3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6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
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pic>
        <p:nvPicPr>
          <p:cNvPr descr="" id="34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7719840" y="3681360"/>
            <a:ext cx="2377440" cy="1896840"/>
          </a:xfrm>
          <a:prstGeom prst="rect">
            <a:avLst/>
          </a:prstGeom>
          <a:ln>
            <a:noFill/>
          </a:ln>
        </p:spPr>
      </p:pic>
      <p:pic>
        <p:nvPicPr>
          <p:cNvPr descr="" id="35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97720" y="3681360"/>
            <a:ext cx="2377440" cy="1896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0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pic>
        <p:nvPicPr>
          <p:cNvPr descr="" id="70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7719840" y="3681360"/>
            <a:ext cx="2377440" cy="1896840"/>
          </a:xfrm>
          <a:prstGeom prst="rect">
            <a:avLst/>
          </a:prstGeom>
          <a:ln>
            <a:noFill/>
          </a:ln>
        </p:spPr>
      </p:pic>
      <p:pic>
        <p:nvPicPr>
          <p:cNvPr descr="" id="71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97720" y="3681360"/>
            <a:ext cx="2377440" cy="1896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64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0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ver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44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fourObj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pic>
        <p:nvPicPr>
          <p:cNvPr descr="" id="106" name=""/>
          <p:cNvPicPr/>
          <p:nvPr/>
        </p:nvPicPr>
        <p:blipFill>
          <a:blip r:embed="rId2"/>
          <a:stretch>
            <a:fillRect/>
          </a:stretch>
        </p:blipFill>
        <p:spPr>
          <a:xfrm>
            <a:off x="7719840" y="3681360"/>
            <a:ext cx="2377440" cy="1896840"/>
          </a:xfrm>
          <a:prstGeom prst="rect">
            <a:avLst/>
          </a:prstGeom>
          <a:ln>
            <a:noFill/>
          </a:ln>
        </p:spPr>
      </p:pic>
      <p:pic>
        <p:nvPicPr>
          <p:cNvPr descr="" id="107" name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97720" y="3681360"/>
            <a:ext cx="2377440" cy="18968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Only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82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AndObj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0948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AndTwoObj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600" y="36817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Over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516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1720"/>
            <a:ext cx="10972080" cy="1896840"/>
          </a:xfrm>
          <a:prstGeom prst="rect">
            <a:avLst/>
          </a:prstGeom>
        </p:spPr>
        <p:txBody>
          <a:bodyPr bIns="0" lIns="0" rIns="0" tIns="0" wrap="none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Clique para editar o formato do texto do título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25000"/>
              <a:buFont typeface="StarSymbol"/>
              <a:buChar char=""/>
            </a:pPr>
            <a:r>
              <a:rPr lang="pt-BR"/>
              <a:t>Clique para editar o formato do texto da estrutura de tópicos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pt-BR"/>
              <a:t>2.º Nível da estrutura de tópicos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pt-BR"/>
              <a:t>3.º Nível da estrutura de tópicos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pt-BR"/>
              <a:t>4.º Nível da estrutura de tópicos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pt-BR"/>
              <a:t>5.º Nível da estrutura de tópicos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pt-BR"/>
              <a:t>6.º Nível da estrutura de tópicos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pt-BR"/>
              <a:t>7.º Nível da estrutura de tópicos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anchor="ctr" bIns="0" lIns="0" rIns="0" tIns="0" wrap="none"/>
          <a:p>
            <a:pPr algn="ctr"/>
            <a:r>
              <a:rPr lang="pt-BR"/>
              <a:t>Clique para editar o formato do texto do título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25000"/>
              <a:buFont typeface="StarSymbol"/>
              <a:buChar char=""/>
            </a:pPr>
            <a:r>
              <a:rPr lang="pt-BR"/>
              <a:t>Clique para editar o formato do texto da estrutura de tópicos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pt-BR"/>
              <a:t>2.º Nível da estrutura de tópicos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pt-BR"/>
              <a:t>3.º Nível da estrutura de tópicos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pt-BR"/>
              <a:t>4.º Nível da estrutura de tópicos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pt-BR"/>
              <a:t>5.º Nível da estrutura de tópicos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pt-BR"/>
              <a:t>6.º Nível da estrutura de tópicos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pt-BR"/>
              <a:t>7.º Nível da estrutura de tópicos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800"/>
          </a:xfrm>
          <a:prstGeom prst="rect">
            <a:avLst/>
          </a:prstGeom>
        </p:spPr>
        <p:txBody>
          <a:bodyPr anchor="ctr" bIns="0" lIns="0" rIns="0" tIns="0" wrap="none"/>
          <a:p>
            <a:r>
              <a:rPr lang="pt-BR"/>
              <a:t>Clique para editar o formato do texto do título</a:t>
            </a:r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bIns="0" lIns="0" rIns="0" tIns="0" wrap="none"/>
          <a:p>
            <a:pPr>
              <a:buSzPct val="25000"/>
              <a:buFont typeface="StarSymbol"/>
              <a:buChar char=""/>
            </a:pPr>
            <a:r>
              <a:rPr lang="pt-BR"/>
              <a:t>Clique para editar o formato do texto da estrutura de tópicos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pt-BR"/>
              <a:t>2.º Nível da estrutura de tópicos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pt-BR"/>
              <a:t>3.º Nível da estrutura de tópicos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pt-BR"/>
              <a:t>4.º Nível da estrutura de tópicos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pt-BR"/>
              <a:t>5.º Nível da estrutura de tópicos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pt-BR"/>
              <a:t>6.º Nível da estrutura de tópicos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pt-BR"/>
              <a:t>7.º Nível da estrutura de tópicos</a:t>
            </a:r>
            <a:endParaRPr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jpeg"/><Relationship Id="rId6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1.jpe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jpeg"/><Relationship Id="rId6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jpeg"/><Relationship Id="rId6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1154880" y="2861640"/>
            <a:ext cx="8824320" cy="191412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CustomShape 2"/>
          <p:cNvSpPr/>
          <p:nvPr/>
        </p:nvSpPr>
        <p:spPr>
          <a:xfrm>
            <a:off x="1154880" y="4777560"/>
            <a:ext cx="8824320" cy="85896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TextShape 3"/>
          <p:cNvSpPr txBox="1"/>
          <p:nvPr/>
        </p:nvSpPr>
        <p:spPr>
          <a:xfrm>
            <a:off x="79920" y="74880"/>
            <a:ext cx="12035880" cy="4815360"/>
          </a:xfrm>
          <a:prstGeom prst="rect">
            <a:avLst/>
          </a:prstGeom>
        </p:spPr>
        <p:txBody>
          <a:bodyPr bIns="45000" lIns="90000" rIns="90000" tIns="45000" wrap="none"/>
          <a:p>
            <a:pPr algn="ctr">
              <a:lnSpc>
                <a:spcPct val="100000"/>
              </a:lnSpc>
            </a:pP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Projeto Piloto de Descentralização e Modernização Administrativa </a:t>
            </a:r>
            <a:endParaRPr/>
          </a:p>
          <a:p>
            <a:pPr algn="ctr">
              <a:lnSpc>
                <a:spcPct val="100000"/>
              </a:lnSpc>
            </a:pP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de Ranchos de Pesca 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  <a:p>
            <a:pPr algn="just">
              <a:lnSpc>
                <a:spcPct val="100000"/>
              </a:lnSpc>
            </a:pP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Visa regulamentar os procedimentos entre as instituições quanto à regularização de ranchos, para pescadores artesanais/profissionais de Comunidades Tradicionais em Santa Catarina, de forma sustentável, com anuência dos Municípios </a:t>
            </a:r>
            <a:endParaRPr/>
          </a:p>
        </p:txBody>
      </p:sp>
    </p:spTree>
  </p:cSld>
  <p:timing>
    <p:tnLst>
      <p:par>
        <p:cTn dur="indefinite" id="1" nodeType="tmRoot" restart="never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73" name="Picture 10"/>
          <p:cNvPicPr/>
          <p:nvPr/>
        </p:nvPicPr>
        <p:blipFill>
          <a:blip r:embed="rId1"/>
          <a:srcRect b="0" l="3584" r="0" t="0"/>
          <a:stretch>
            <a:fillRect/>
          </a:stretch>
        </p:blipFill>
        <p:spPr>
          <a:xfrm>
            <a:off x="0" y="2669760"/>
            <a:ext cx="4035600" cy="4186800"/>
          </a:xfrm>
          <a:prstGeom prst="rect">
            <a:avLst/>
          </a:prstGeom>
          <a:ln>
            <a:noFill/>
          </a:ln>
        </p:spPr>
      </p:pic>
      <p:pic>
        <p:nvPicPr>
          <p:cNvPr descr="" id="174" name="Picture 12"/>
          <p:cNvPicPr/>
          <p:nvPr/>
        </p:nvPicPr>
        <p:blipFill>
          <a:blip r:embed="rId2"/>
          <a:srcRect b="0" l="35585" r="0" t="0"/>
          <a:stretch>
            <a:fillRect/>
          </a:stretch>
        </p:blipFill>
        <p:spPr>
          <a:xfrm>
            <a:off x="0" y="2892240"/>
            <a:ext cx="1521000" cy="2364120"/>
          </a:xfrm>
          <a:prstGeom prst="rect">
            <a:avLst/>
          </a:prstGeom>
          <a:ln>
            <a:noFill/>
          </a:ln>
        </p:spPr>
      </p:pic>
      <p:sp>
        <p:nvSpPr>
          <p:cNvPr id="175" name="CustomShape 1"/>
          <p:cNvSpPr/>
          <p:nvPr/>
        </p:nvSpPr>
        <p:spPr>
          <a:xfrm>
            <a:off x="8609040" y="1676520"/>
            <a:ext cx="2818080" cy="2818080"/>
          </a:xfrm>
          <a:prstGeom prst="ellipse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path path="circle"/>
          </a:gradFill>
          <a:ln w="9360">
            <a:noFill/>
          </a:ln>
        </p:spPr>
      </p:sp>
      <p:pic>
        <p:nvPicPr>
          <p:cNvPr descr="" id="176" name="Picture 16"/>
          <p:cNvPicPr/>
          <p:nvPr/>
        </p:nvPicPr>
        <p:blipFill>
          <a:blip r:embed="rId3"/>
          <a:srcRect b="0" l="0" r="0" t="28744"/>
          <a:stretch>
            <a:fillRect/>
          </a:stretch>
        </p:blipFill>
        <p:spPr>
          <a:xfrm>
            <a:off x="7999560" y="0"/>
            <a:ext cx="1602000" cy="1140120"/>
          </a:xfrm>
          <a:prstGeom prst="rect">
            <a:avLst/>
          </a:prstGeom>
          <a:ln>
            <a:noFill/>
          </a:ln>
        </p:spPr>
      </p:pic>
      <p:pic>
        <p:nvPicPr>
          <p:cNvPr descr="" id="177" name="Picture 18"/>
          <p:cNvPicPr/>
          <p:nvPr/>
        </p:nvPicPr>
        <p:blipFill>
          <a:blip r:embed="rId4"/>
          <a:srcRect b="23188" l="0" r="0" t="0"/>
          <a:stretch>
            <a:fillRect/>
          </a:stretch>
        </p:blipFill>
        <p:spPr>
          <a:xfrm>
            <a:off x="8605800" y="6095880"/>
            <a:ext cx="992160" cy="760680"/>
          </a:xfrm>
          <a:prstGeom prst="rect">
            <a:avLst/>
          </a:prstGeom>
          <a:ln>
            <a:noFill/>
          </a:ln>
        </p:spPr>
      </p:pic>
      <p:sp>
        <p:nvSpPr>
          <p:cNvPr id="178" name="CustomShape 2"/>
          <p:cNvSpPr/>
          <p:nvPr/>
        </p:nvSpPr>
        <p:spPr>
          <a:xfrm>
            <a:off x="10437840" y="0"/>
            <a:ext cx="684360" cy="114156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79" name="CustomShape 3"/>
          <p:cNvSpPr/>
          <p:nvPr/>
        </p:nvSpPr>
        <p:spPr>
          <a:xfrm>
            <a:off x="0" y="0"/>
            <a:ext cx="12190320" cy="472932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180" name="CustomShape 4"/>
          <p:cNvSpPr/>
          <p:nvPr/>
        </p:nvSpPr>
        <p:spPr>
          <a:xfrm>
            <a:off x="10437840" y="0"/>
            <a:ext cx="684360" cy="114156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81" name="CustomShape 5"/>
          <p:cNvSpPr/>
          <p:nvPr/>
        </p:nvSpPr>
        <p:spPr>
          <a:xfrm>
            <a:off x="8719920" y="3753720"/>
            <a:ext cx="3470760" cy="824400"/>
          </a:xfrm>
          <a:prstGeom prst="rect">
            <a:avLst/>
          </a:prstGeom>
          <a:solidFill>
            <a:srgbClr val="1e5155"/>
          </a:solidFill>
          <a:ln>
            <a:noFill/>
          </a:ln>
        </p:spPr>
      </p:sp>
      <p:sp>
        <p:nvSpPr>
          <p:cNvPr id="182" name="CustomShape 6"/>
          <p:cNvSpPr/>
          <p:nvPr/>
        </p:nvSpPr>
        <p:spPr>
          <a:xfrm>
            <a:off x="0" y="4055400"/>
            <a:ext cx="12190680" cy="280116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9080">
            <a:noFill/>
          </a:ln>
        </p:spPr>
      </p:sp>
      <p:graphicFrame>
        <p:nvGraphicFramePr>
          <p:cNvPr id="183" name="Table 7"/>
          <p:cNvGraphicFramePr/>
          <p:nvPr/>
        </p:nvGraphicFramePr>
        <p:xfrm>
          <a:off x="1800000" y="0"/>
          <a:ext cx="8424000" cy="7099920"/>
        </p:xfrm>
        <a:graphic>
          <a:graphicData uri="http://schemas.openxmlformats.org/drawingml/2006/table">
            <a:tbl>
              <a:tblPr/>
              <a:tblGrid>
                <a:gridCol w="2789280"/>
                <a:gridCol w="1310040"/>
                <a:gridCol w="1508760"/>
                <a:gridCol w="1508760"/>
                <a:gridCol w="1307160"/>
              </a:tblGrid>
              <a:tr h="47340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MUNICÍPIOS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VALORES (R$)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TOTAL 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47340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2016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2017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2018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JAGUARUNA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591,32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1.573,31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649,53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2.814,16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JOINVILLE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248.826,52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310.241,49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204.808,84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763.876,85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LAGUNA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176.855,32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195.519,36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294.704,32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667.079,00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NAVEGANTES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157.187,52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179.588,11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155.266,22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492.041,85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PALHOCA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251.391,60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189.934,08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225.162,37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666.488,05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PASSO DE TORRES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4.162,60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3.935,01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4.036,50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12.134,11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PENHA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249.600,46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221.967,68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276.497,46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748.065,60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PORTO BELO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1.379.701,51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1.330.019,41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1.309.615,15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4.019.336,07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SAO FRANCISCO DO SUL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203.388,48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130.127,39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125.855,83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459.371,70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SÃO JOÃO DO SUL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5.303,39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4.739,63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4.827,35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14.870,37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SÃO JOSE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837.542,43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644.253,86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623.197,93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2.104.994,22 </a:t>
                      </a:r>
                      <a:endParaRPr/>
                    </a:p>
                  </a:txBody>
                  <a:tcPr/>
                </a:tc>
              </a:tr>
              <a:tr h="47340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SOMBRIO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258,32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761,48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-  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1.019,80 </a:t>
                      </a:r>
                      <a:endParaRPr/>
                    </a:p>
                  </a:txBody>
                  <a:tcPr/>
                </a:tc>
              </a:tr>
              <a:tr h="4726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TIJUCAS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8.383,65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9.104,76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8.105,55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25.593,96 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dur="indefinite" id="19" nodeType="tmRoot" restart="never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1699560" y="2470320"/>
            <a:ext cx="9321840" cy="3328200"/>
          </a:xfrm>
          <a:prstGeom prst="rect">
            <a:avLst/>
          </a:prstGeom>
          <a:noFill/>
          <a:ln>
            <a:noFill/>
          </a:ln>
        </p:spPr>
        <p:txBody>
          <a:bodyPr anchor="b"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ffffff"/>
                </a:solidFill>
                <a:latin typeface="Century Gothic"/>
              </a:rPr>
              <a:t>A importância da construção de parcerias com órgãos setoriais e com o município para atender o desafio</a:t>
            </a:r>
            <a:endParaRPr/>
          </a:p>
        </p:txBody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1678320" y="2623680"/>
            <a:ext cx="3816720" cy="3816720"/>
          </a:xfrm>
          <a:prstGeom prst="blockArc">
            <a:avLst>
              <a:gd fmla="val 11880000" name="adj1"/>
              <a:gd fmla="val 1620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86" name="CustomShape 2"/>
          <p:cNvSpPr/>
          <p:nvPr/>
        </p:nvSpPr>
        <p:spPr>
          <a:xfrm>
            <a:off x="1678320" y="2623680"/>
            <a:ext cx="3816720" cy="3816720"/>
          </a:xfrm>
          <a:prstGeom prst="blockArc">
            <a:avLst>
              <a:gd fmla="val 7560000" name="adj1"/>
              <a:gd fmla="val 1188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87" name="CustomShape 3"/>
          <p:cNvSpPr/>
          <p:nvPr/>
        </p:nvSpPr>
        <p:spPr>
          <a:xfrm>
            <a:off x="1678320" y="2623680"/>
            <a:ext cx="3816720" cy="3816720"/>
          </a:xfrm>
          <a:prstGeom prst="blockArc">
            <a:avLst>
              <a:gd fmla="val 3240000" name="adj1"/>
              <a:gd fmla="val 756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88" name="CustomShape 4"/>
          <p:cNvSpPr/>
          <p:nvPr/>
        </p:nvSpPr>
        <p:spPr>
          <a:xfrm>
            <a:off x="1678320" y="2623680"/>
            <a:ext cx="3816720" cy="3816720"/>
          </a:xfrm>
          <a:prstGeom prst="blockArc">
            <a:avLst>
              <a:gd fmla="val 20520000" name="adj1"/>
              <a:gd fmla="val 324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89" name="CustomShape 5"/>
          <p:cNvSpPr/>
          <p:nvPr/>
        </p:nvSpPr>
        <p:spPr>
          <a:xfrm>
            <a:off x="1943280" y="2520000"/>
            <a:ext cx="3816720" cy="3816720"/>
          </a:xfrm>
          <a:prstGeom prst="blockArc">
            <a:avLst>
              <a:gd fmla="val 16200000" name="adj1"/>
              <a:gd fmla="val 20520000" name="adj2"/>
              <a:gd fmla="val 4636" name="adj3"/>
            </a:avLst>
          </a:prstGeom>
          <a:solidFill>
            <a:srgbClr val="d4abab"/>
          </a:solidFill>
          <a:ln>
            <a:noFill/>
          </a:ln>
        </p:spPr>
      </p:sp>
      <p:sp>
        <p:nvSpPr>
          <p:cNvPr id="190" name="CustomShape 6"/>
          <p:cNvSpPr/>
          <p:nvPr/>
        </p:nvSpPr>
        <p:spPr>
          <a:xfrm>
            <a:off x="2808000" y="3960000"/>
            <a:ext cx="1950480" cy="934560"/>
          </a:xfrm>
          <a:prstGeom prst="ellipse">
            <a:avLst/>
          </a:prstGeom>
          <a:solidFill>
            <a:srgbClr val="325948"/>
          </a:solidFill>
          <a:ln w="19080">
            <a:solidFill>
              <a:srgbClr val="ffffff"/>
            </a:solidFill>
            <a:round/>
          </a:ln>
        </p:spPr>
        <p:txBody>
          <a:bodyPr anchor="ctr" bIns="20160" lIns="262800" rIns="20160" tIns="157320"/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PESCADOR</a:t>
            </a:r>
            <a:endParaRPr/>
          </a:p>
        </p:txBody>
      </p:sp>
      <p:sp>
        <p:nvSpPr>
          <p:cNvPr id="191" name="CustomShape 7"/>
          <p:cNvSpPr/>
          <p:nvPr/>
        </p:nvSpPr>
        <p:spPr>
          <a:xfrm>
            <a:off x="2160000" y="1872000"/>
            <a:ext cx="2325960" cy="140904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endParaRPr/>
          </a:p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000000"/>
                </a:solidFill>
                <a:latin typeface="Century Gothic"/>
              </a:rPr>
              <a:t>SPU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Emissão de TAUS</a:t>
            </a:r>
            <a:endParaRPr/>
          </a:p>
          <a:p>
            <a:pPr algn="ctr">
              <a:lnSpc>
                <a:spcPct val="90000"/>
              </a:lnSpc>
            </a:pPr>
            <a:endParaRPr/>
          </a:p>
        </p:txBody>
      </p:sp>
      <p:sp>
        <p:nvSpPr>
          <p:cNvPr id="192" name="CustomShape 8"/>
          <p:cNvSpPr/>
          <p:nvPr/>
        </p:nvSpPr>
        <p:spPr>
          <a:xfrm>
            <a:off x="1368000" y="5828400"/>
            <a:ext cx="2018160" cy="122760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000000"/>
                </a:solidFill>
                <a:latin typeface="Century Gothic"/>
              </a:rPr>
              <a:t>INSS 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CNIS – Cadastro Nacional de Informações Sociais</a:t>
            </a:r>
            <a:endParaRPr/>
          </a:p>
          <a:p>
            <a:pPr algn="ctr">
              <a:lnSpc>
                <a:spcPct val="90000"/>
              </a:lnSpc>
            </a:pPr>
            <a:endParaRPr/>
          </a:p>
          <a:p>
            <a:pPr algn="ctr">
              <a:lnSpc>
                <a:spcPct val="90000"/>
              </a:lnSpc>
            </a:pPr>
            <a:endParaRPr/>
          </a:p>
        </p:txBody>
      </p:sp>
      <p:sp>
        <p:nvSpPr>
          <p:cNvPr id="193" name="CustomShape 9"/>
          <p:cNvSpPr/>
          <p:nvPr/>
        </p:nvSpPr>
        <p:spPr>
          <a:xfrm>
            <a:off x="7776000" y="7272000"/>
            <a:ext cx="1944000" cy="147060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         </a:t>
            </a:r>
            <a:r>
              <a:rPr b="1" lang="pt-BR">
                <a:solidFill>
                  <a:srgbClr val="000000"/>
                </a:solidFill>
                <a:latin typeface="Century Gothic"/>
              </a:rPr>
              <a:t>Demandas de Natureza Juridica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-Poder Judiciário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Estadual e Fedeal</a:t>
            </a:r>
            <a:endParaRPr/>
          </a:p>
          <a:p>
            <a:pPr algn="ctr">
              <a:lnSpc>
                <a:spcPct val="90000"/>
              </a:lnSpc>
            </a:pPr>
            <a:endParaRPr/>
          </a:p>
        </p:txBody>
      </p:sp>
      <p:sp>
        <p:nvSpPr>
          <p:cNvPr id="194" name="CustomShape 10"/>
          <p:cNvSpPr/>
          <p:nvPr/>
        </p:nvSpPr>
        <p:spPr>
          <a:xfrm>
            <a:off x="865440" y="4460400"/>
            <a:ext cx="1798560" cy="122760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Receita Federal do Brasil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Cadastro Especíico do INSS</a:t>
            </a:r>
            <a:endParaRPr/>
          </a:p>
          <a:p>
            <a:pPr algn="ctr">
              <a:lnSpc>
                <a:spcPct val="90000"/>
              </a:lnSpc>
            </a:pPr>
            <a:endParaRPr/>
          </a:p>
        </p:txBody>
      </p:sp>
      <p:sp>
        <p:nvSpPr>
          <p:cNvPr id="195" name="CustomShape 11"/>
          <p:cNvSpPr/>
          <p:nvPr/>
        </p:nvSpPr>
        <p:spPr>
          <a:xfrm>
            <a:off x="937440" y="3092400"/>
            <a:ext cx="1798560" cy="122760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Capitania dos Portos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Carteira POP e  Reg. Embarcão</a:t>
            </a:r>
            <a:endParaRPr/>
          </a:p>
        </p:txBody>
      </p:sp>
      <p:sp>
        <p:nvSpPr>
          <p:cNvPr id="196" name="CustomShape 12"/>
          <p:cNvSpPr/>
          <p:nvPr/>
        </p:nvSpPr>
        <p:spPr>
          <a:xfrm>
            <a:off x="-1584000" y="452880"/>
            <a:ext cx="11633400" cy="77112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000000"/>
                </a:solidFill>
                <a:latin typeface="Century Gothic"/>
              </a:rPr>
              <a:t>Trata-se de um processo envolvendo múltiplos atores institucionais</a:t>
            </a:r>
            <a:endParaRPr/>
          </a:p>
        </p:txBody>
      </p:sp>
      <p:sp>
        <p:nvSpPr>
          <p:cNvPr id="197" name="CustomShape 13"/>
          <p:cNvSpPr/>
          <p:nvPr/>
        </p:nvSpPr>
        <p:spPr>
          <a:xfrm>
            <a:off x="4388400" y="2448000"/>
            <a:ext cx="2379600" cy="1224000"/>
          </a:xfrm>
          <a:prstGeom prst="ellipse">
            <a:avLst/>
          </a:prstGeom>
          <a:solidFill>
            <a:srgbClr val="f4a16f"/>
          </a:solidFill>
          <a:ln w="19080">
            <a:solidFill>
              <a:srgbClr val="ffffff"/>
            </a:solidFill>
            <a:round/>
          </a:ln>
        </p:spPr>
      </p:sp>
      <p:sp>
        <p:nvSpPr>
          <p:cNvPr id="198" name="CustomShape 14"/>
          <p:cNvSpPr/>
          <p:nvPr/>
        </p:nvSpPr>
        <p:spPr>
          <a:xfrm>
            <a:off x="4608000" y="2623680"/>
            <a:ext cx="1656000" cy="832320"/>
          </a:xfrm>
          <a:prstGeom prst="rect">
            <a:avLst/>
          </a:prstGeom>
          <a:solidFill>
            <a:srgbClr val="f4a16f"/>
          </a:solidFill>
          <a:ln>
            <a:noFill/>
          </a:ln>
        </p:spPr>
        <p:txBody>
          <a:bodyPr anchor="ctr" bIns="20160" lIns="20160" rIns="20160" tIns="20160"/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000000"/>
                </a:solidFill>
                <a:latin typeface="Century Gothic"/>
              </a:rPr>
              <a:t>Município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Nada a opor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(Pesca, IPUF, SMDU e Floram</a:t>
            </a:r>
            <a:endParaRPr/>
          </a:p>
        </p:txBody>
      </p:sp>
      <p:sp>
        <p:nvSpPr>
          <p:cNvPr id="199" name="CustomShape 15"/>
          <p:cNvSpPr/>
          <p:nvPr/>
        </p:nvSpPr>
        <p:spPr>
          <a:xfrm>
            <a:off x="4896000" y="3816000"/>
            <a:ext cx="2014560" cy="1227600"/>
          </a:xfrm>
          <a:prstGeom prst="ellipse">
            <a:avLst/>
          </a:prstGeom>
          <a:solidFill>
            <a:srgbClr val="92d050"/>
          </a:solidFill>
          <a:ln w="19080">
            <a:solidFill>
              <a:srgbClr val="ffffff"/>
            </a:solidFill>
            <a:round/>
          </a:ln>
        </p:spPr>
      </p:sp>
      <p:sp>
        <p:nvSpPr>
          <p:cNvPr id="200" name="CustomShape 16"/>
          <p:cNvSpPr/>
          <p:nvPr/>
        </p:nvSpPr>
        <p:spPr>
          <a:xfrm>
            <a:off x="5112000" y="4032000"/>
            <a:ext cx="1271520" cy="7200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anchor="ctr" bIns="20160" lIns="20160" rIns="20160" tIns="20160"/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ICMBio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1600">
                <a:solidFill>
                  <a:srgbClr val="ffffff"/>
                </a:solidFill>
                <a:latin typeface="Century Gothic"/>
              </a:rPr>
              <a:t>Nada a opor</a:t>
            </a:r>
            <a:endParaRPr/>
          </a:p>
        </p:txBody>
      </p:sp>
      <p:sp>
        <p:nvSpPr>
          <p:cNvPr id="201" name="CustomShape 17"/>
          <p:cNvSpPr/>
          <p:nvPr/>
        </p:nvSpPr>
        <p:spPr>
          <a:xfrm>
            <a:off x="7632000" y="3637800"/>
            <a:ext cx="4248000" cy="3220200"/>
          </a:xfrm>
          <a:prstGeom prst="ellipse">
            <a:avLst/>
          </a:prstGeom>
          <a:solidFill>
            <a:srgbClr val="92d050"/>
          </a:solidFill>
          <a:ln w="19080">
            <a:solidFill>
              <a:srgbClr val="ffffff"/>
            </a:solidFill>
            <a:round/>
          </a:ln>
        </p:spPr>
        <p:txBody>
          <a:bodyPr bIns="45000" lIns="90000" rIns="90000" tIns="45000"/>
          <a:p>
            <a:r>
              <a:rPr lang="pt-BR"/>
              <a:t>Órgão de Fiscalização</a:t>
            </a:r>
            <a:endParaRPr/>
          </a:p>
          <a:p>
            <a:endParaRPr/>
          </a:p>
          <a:p>
            <a:r>
              <a:rPr lang="pt-BR"/>
              <a:t>- </a:t>
            </a:r>
            <a:r>
              <a:rPr lang="pt-BR" sz="1500"/>
              <a:t>Ministério Público Estadual</a:t>
            </a:r>
            <a:endParaRPr/>
          </a:p>
          <a:p>
            <a:r>
              <a:rPr lang="pt-BR" sz="1500"/>
              <a:t>- Ministério Público Federal</a:t>
            </a:r>
            <a:endParaRPr/>
          </a:p>
          <a:p>
            <a:r>
              <a:rPr lang="pt-BR"/>
              <a:t>- IBAMA</a:t>
            </a:r>
            <a:endParaRPr/>
          </a:p>
          <a:p>
            <a:r>
              <a:rPr lang="pt-BR"/>
              <a:t>- IMA</a:t>
            </a:r>
            <a:endParaRPr/>
          </a:p>
          <a:p>
            <a:r>
              <a:rPr lang="pt-BR"/>
              <a:t>- Polícia Ambiental</a:t>
            </a:r>
            <a:endParaRPr/>
          </a:p>
          <a:p>
            <a:r>
              <a:rPr lang="pt-BR"/>
              <a:t>- Polícia Federal</a:t>
            </a:r>
            <a:endParaRPr/>
          </a:p>
          <a:p>
            <a:r>
              <a:rPr lang="pt-BR"/>
              <a:t>- Meio Ambiente Municipal</a:t>
            </a:r>
            <a:endParaRPr/>
          </a:p>
          <a:p>
            <a:endParaRPr/>
          </a:p>
          <a:p>
            <a:endParaRPr/>
          </a:p>
          <a:p>
            <a:r>
              <a:rPr lang="pt-BR"/>
              <a:t> </a:t>
            </a:r>
            <a:endParaRPr/>
          </a:p>
        </p:txBody>
      </p:sp>
      <p:sp>
        <p:nvSpPr>
          <p:cNvPr id="202" name="CustomShape 18"/>
          <p:cNvSpPr/>
          <p:nvPr/>
        </p:nvSpPr>
        <p:spPr>
          <a:xfrm>
            <a:off x="3240000" y="5544000"/>
            <a:ext cx="1728000" cy="147060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 sz="1500">
                <a:solidFill>
                  <a:srgbClr val="ffffff"/>
                </a:solidFill>
                <a:latin typeface="Century Gothic"/>
              </a:rPr>
              <a:t>         </a:t>
            </a:r>
            <a:r>
              <a:rPr b="1" lang="pt-BR">
                <a:solidFill>
                  <a:srgbClr val="000000"/>
                </a:solidFill>
                <a:latin typeface="Century Gothic"/>
              </a:rPr>
              <a:t>Banco do Brasil     </a:t>
            </a:r>
            <a:r>
              <a:rPr b="1" lang="pt-BR" sz="1500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pt-BR" sz="1500">
                <a:solidFill>
                  <a:srgbClr val="ffffff"/>
                </a:solidFill>
                <a:latin typeface="Century Gothic"/>
              </a:rPr>
              <a:t>         Comprovação se é servidor Público</a:t>
            </a:r>
            <a:endParaRPr/>
          </a:p>
        </p:txBody>
      </p:sp>
      <p:sp>
        <p:nvSpPr>
          <p:cNvPr id="203" name="CustomShape 19"/>
          <p:cNvSpPr/>
          <p:nvPr/>
        </p:nvSpPr>
        <p:spPr>
          <a:xfrm>
            <a:off x="7632000" y="1008000"/>
            <a:ext cx="3960000" cy="2448000"/>
          </a:xfrm>
          <a:prstGeom prst="ellipse">
            <a:avLst/>
          </a:prstGeom>
          <a:solidFill>
            <a:srgbClr val="b01513"/>
          </a:solidFill>
          <a:ln w="19080">
            <a:solidFill>
              <a:srgbClr val="ffffff"/>
            </a:solidFill>
            <a:round/>
          </a:ln>
        </p:spPr>
        <p:txBody>
          <a:bodyPr anchor="ctr" bIns="19080" lIns="282600" rIns="19080" tIns="19908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000000"/>
                </a:solidFill>
                <a:latin typeface="Century Gothic"/>
              </a:rPr>
              <a:t>        </a:t>
            </a:r>
            <a:r>
              <a:rPr b="1" lang="pt-BR" sz="2000">
                <a:solidFill>
                  <a:srgbClr val="000000"/>
                </a:solidFill>
                <a:latin typeface="Century Gothic"/>
              </a:rPr>
              <a:t> </a:t>
            </a:r>
            <a:r>
              <a:rPr b="1" lang="pt-BR" sz="2000">
                <a:solidFill>
                  <a:srgbClr val="000000"/>
                </a:solidFill>
                <a:latin typeface="Century Gothic"/>
              </a:rPr>
              <a:t>Outros Entidades Envolvidas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 sz="2000">
                <a:solidFill>
                  <a:srgbClr val="000000"/>
                </a:solidFill>
                <a:latin typeface="Century Gothic"/>
              </a:rPr>
              <a:t>-</a:t>
            </a:r>
            <a:r>
              <a:rPr b="1" lang="pt-BR">
                <a:solidFill>
                  <a:srgbClr val="eeeeee"/>
                </a:solidFill>
                <a:latin typeface="Century Gothic"/>
              </a:rPr>
              <a:t>Associação de Pescadores;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eeeeee"/>
                </a:solidFill>
                <a:latin typeface="Century Gothic"/>
              </a:rPr>
              <a:t>- Associações Municipais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eeeeee"/>
                </a:solidFill>
                <a:latin typeface="Century Gothic"/>
              </a:rPr>
              <a:t>- Sindicados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eeeeee"/>
                </a:solidFill>
                <a:latin typeface="Century Gothic"/>
              </a:rPr>
              <a:t>-Colônia de Pesaadores;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eeeeee"/>
                </a:solidFill>
                <a:latin typeface="Century Gothic"/>
              </a:rPr>
              <a:t>- Universidades</a:t>
            </a:r>
            <a:endParaRPr/>
          </a:p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- SEBARE</a:t>
            </a:r>
            <a:endParaRPr/>
          </a:p>
        </p:txBody>
      </p:sp>
    </p:spTree>
  </p:cSld>
  <p:transition spd="med">
    <p:fade/>
  </p:transition>
  <p:timing>
    <p:tnLst>
      <p:par>
        <p:cTn dur="indefinite" id="21" nodeType="tmRoot" restart="never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646200" y="452880"/>
            <a:ext cx="9403200" cy="13989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ebebeb"/>
                </a:solidFill>
                <a:latin typeface="Century Gothic"/>
              </a:rPr>
              <a:t>A necessária racionalização do processo demanda parcerias</a:t>
            </a:r>
            <a:endParaRPr/>
          </a:p>
        </p:txBody>
      </p:sp>
      <p:sp>
        <p:nvSpPr>
          <p:cNvPr id="205" name="CustomShape 2"/>
          <p:cNvSpPr/>
          <p:nvPr/>
        </p:nvSpPr>
        <p:spPr>
          <a:xfrm>
            <a:off x="1103400" y="2053080"/>
            <a:ext cx="8945280" cy="41940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just">
              <a:lnSpc>
                <a:spcPct val="100000"/>
              </a:lnSpc>
              <a:buSzPct val="25000"/>
              <a:buFont charset="2" typeface="Wingdings 3"/>
              <a:buChar char=""/>
            </a:pPr>
            <a:r>
              <a:rPr lang="pt-BR" sz="2400">
                <a:solidFill>
                  <a:srgbClr val="ffffff"/>
                </a:solidFill>
                <a:latin typeface="Century Gothic"/>
              </a:rPr>
              <a:t>O Decreto 9.094/2017</a:t>
            </a:r>
            <a:endParaRPr/>
          </a:p>
          <a:p>
            <a:pPr algn="just">
              <a:lnSpc>
                <a:spcPct val="100000"/>
              </a:lnSpc>
              <a:buSzPct val="25000"/>
              <a:buFont charset="2" typeface="Wingdings 3"/>
              <a:buChar char=""/>
            </a:pPr>
            <a:r>
              <a:rPr lang="pt-BR" sz="2400">
                <a:solidFill>
                  <a:srgbClr val="ffffff"/>
                </a:solidFill>
                <a:latin typeface="Century Gothic"/>
              </a:rPr>
              <a:t>Vantagens da Janela Única (</a:t>
            </a:r>
            <a:r>
              <a:rPr i="1" lang="pt-BR" sz="2400">
                <a:solidFill>
                  <a:srgbClr val="ffffff"/>
                </a:solidFill>
                <a:latin typeface="Century Gothic"/>
              </a:rPr>
              <a:t>single window</a:t>
            </a:r>
            <a:r>
              <a:rPr lang="pt-BR" sz="2400">
                <a:solidFill>
                  <a:srgbClr val="ffffff"/>
                </a:solidFill>
                <a:latin typeface="Century Gothic"/>
              </a:rPr>
              <a:t>) no atendimento ao Usuário do serviço público</a:t>
            </a:r>
            <a:endParaRPr/>
          </a:p>
          <a:p>
            <a:pPr algn="just">
              <a:lnSpc>
                <a:spcPct val="100000"/>
              </a:lnSpc>
              <a:buSzPct val="25000"/>
              <a:buFont charset="2" typeface="Wingdings 3"/>
              <a:buChar char=""/>
            </a:pPr>
            <a:r>
              <a:rPr lang="pt-BR" sz="2400">
                <a:solidFill>
                  <a:srgbClr val="ffffff"/>
                </a:solidFill>
                <a:latin typeface="Century Gothic"/>
              </a:rPr>
              <a:t>Responsabilização da instituição de entrada por toda a cadeia do processo, desde o requerimento até a emissão de TAUS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  <a:p>
            <a:pPr algn="just">
              <a:lnSpc>
                <a:spcPct val="100000"/>
              </a:lnSpc>
            </a:pPr>
            <a:endParaRPr/>
          </a:p>
        </p:txBody>
      </p:sp>
    </p:spTree>
  </p:cSld>
  <p:transition spd="med">
    <p:fade/>
  </p:transition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0" y="1656000"/>
            <a:ext cx="11419200" cy="410364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ctr">
              <a:lnSpc>
                <a:spcPct val="100000"/>
              </a:lnSpc>
            </a:pP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Projeto Piloto de Descentralização e Modernização Administrativa, </a:t>
            </a:r>
            <a:endParaRPr/>
          </a:p>
          <a:p>
            <a:pPr algn="just">
              <a:lnSpc>
                <a:spcPct val="100000"/>
              </a:lnSpc>
            </a:pPr>
            <a:endParaRPr/>
          </a:p>
          <a:p>
            <a:pPr algn="just">
              <a:lnSpc>
                <a:spcPct val="100000"/>
              </a:lnSpc>
            </a:pPr>
            <a:r>
              <a:rPr b="1" lang="pt-BR" sz="4800">
                <a:solidFill>
                  <a:srgbClr val="000000"/>
                </a:solidFill>
                <a:latin typeface="Times New Roman"/>
                <a:ea typeface="Microsoft YaHei"/>
              </a:rPr>
              <a:t>Visa a regulamentação de procedimentos entre as instituições quanto aàregularização de ranchos, para pescadores artesanais/profissionais de Comunidades Tradicionais em Santa Catarina, com anuência do Município de Florianópolis.</a:t>
            </a:r>
            <a:endParaRPr/>
          </a:p>
        </p:txBody>
      </p:sp>
    </p:spTree>
  </p:cSld>
  <p:timing>
    <p:tnLst>
      <p:par>
        <p:cTn dur="indefinite" id="23" nodeType="tmRoot" restart="never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207" name="Imagem 3"/>
          <p:cNvPicPr/>
          <p:nvPr/>
        </p:nvPicPr>
        <p:blipFill>
          <a:blip r:embed="rId1"/>
          <a:stretch>
            <a:fillRect/>
          </a:stretch>
        </p:blipFill>
        <p:spPr>
          <a:xfrm>
            <a:off x="451800" y="0"/>
            <a:ext cx="11261880" cy="6856560"/>
          </a:xfrm>
          <a:prstGeom prst="rect">
            <a:avLst/>
          </a:prstGeom>
          <a:ln>
            <a:noFill/>
          </a:ln>
        </p:spPr>
      </p:pic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8" name="Table 1"/>
          <p:cNvGraphicFramePr/>
          <p:nvPr/>
        </p:nvGraphicFramePr>
        <p:xfrm>
          <a:off x="124920" y="116640"/>
          <a:ext cx="11899800" cy="6105240"/>
        </p:xfrm>
        <a:graphic>
          <a:graphicData uri="http://schemas.openxmlformats.org/drawingml/2006/table">
            <a:tbl>
              <a:tblPr/>
              <a:tblGrid>
                <a:gridCol w="4548240"/>
                <a:gridCol w="4950360"/>
                <a:gridCol w="2401200"/>
              </a:tblGrid>
              <a:tr h="3387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400">
                          <a:solidFill>
                            <a:srgbClr val="000000"/>
                          </a:solidFill>
                          <a:latin typeface="Calisto MT"/>
                        </a:rPr>
                        <a:t>Responsável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pt-BR" sz="1400">
                          <a:solidFill>
                            <a:srgbClr val="000000"/>
                          </a:solidFill>
                          <a:latin typeface="Calisto MT"/>
                        </a:rPr>
                        <a:t>Ação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pt-BR" sz="1400">
                          <a:solidFill>
                            <a:srgbClr val="000000"/>
                          </a:solidFill>
                          <a:latin typeface="Calisto MT"/>
                        </a:rPr>
                        <a:t>Produto</a:t>
                      </a:r>
                      <a:endParaRPr/>
                    </a:p>
                  </a:txBody>
                  <a:tcPr/>
                </a:tc>
              </a:tr>
              <a:tr h="3387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Requerente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Protocola pedido junto à PM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Requerimento preenchido</a:t>
                      </a:r>
                      <a:endParaRPr/>
                    </a:p>
                  </a:txBody>
                  <a:tcPr/>
                </a:tc>
              </a:tr>
              <a:tr h="48168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SAC Municipal</a:t>
                      </a:r>
                      <a:endParaRPr/>
                    </a:p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(Pró-cidadão)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Protocoliza requerimento no e-SPU usando e-mail da secretaria de Pesca (www.patrimoniodetodos.gov.br) e após, no sistema da Prefeitura.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Número do processo SEI/ME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Número do processo na Prefeitura</a:t>
                      </a:r>
                      <a:endParaRPr/>
                    </a:p>
                  </a:txBody>
                  <a:tcPr/>
                </a:tc>
              </a:tr>
              <a:tr h="135540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Áreas Técnicas do Município (Floram, IPUF, SMDU e Pesca), atuando de forma sinérgica e integrada.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Análise documental do requerimento: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Dados dos documentos pessoais e informações socioeconômicas do Requerente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Carteira Pescador Artesanal/Profissional (MAPA e Capitania dos Portos)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CNIS – Cadastro Nacional de Informações da Previdência Social (INSS)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Extrato do PASEP (Banco do Brasil)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Nada a opor do ICMBIO, quando o Rancho estiver em APA ou reserva extrativista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Parecer de análise documental (favorável ou desfavorável)</a:t>
                      </a:r>
                      <a:endParaRPr/>
                    </a:p>
                  </a:txBody>
                  <a:tcPr/>
                </a:tc>
              </a:tr>
              <a:tr h="1550160"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Identificação e caracterização: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Identificação da comunidade tradicional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Avaliação ambiental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Avaliação zoneamento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Planta com coordenadas poligonais (SIRGAS 2000)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Memorial Descritivo do Rancho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Fotos interna e externa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Imagem aero fotográfica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Informações sobre a existência de ações judiciais em curso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Parecer de análise técnica (favorável ou desfavorável)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  <a:tr h="60984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Gabinete do Prefeito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Análise dos pareceres e emissão da decisão quanto à regularização do Rancho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Parecer final da prefeitura sobre “nada opor” à regularização do Rancho de Pesca</a:t>
                      </a:r>
                      <a:endParaRPr/>
                    </a:p>
                  </a:txBody>
                  <a:tcPr/>
                </a:tc>
              </a:tr>
              <a:tr h="3387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SAC Municipal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Protocola Parecer Final no SPUNET, contendo Minuta TAUS em anexo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Nº de atendimento</a:t>
                      </a:r>
                      <a:endParaRPr/>
                    </a:p>
                  </a:txBody>
                  <a:tcPr/>
                </a:tc>
              </a:tr>
              <a:tr h="551160">
                <a:tc>
                  <a:txBody>
                    <a:bodyPr wrap="none"/>
                    <a:p>
                      <a:pPr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SPU/SC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Análise para efeito de emissão de TAUS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Emissão do checklist</a:t>
                      </a:r>
                      <a:endParaRPr/>
                    </a:p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Eventual saneamento do processo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Nota Técnica de Deferimento ou Indeferimento</a:t>
                      </a:r>
                      <a:endParaRPr/>
                    </a:p>
                  </a:txBody>
                  <a:tcPr/>
                </a:tc>
              </a:tr>
              <a:tr h="540720"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  <a:buFont typeface="Symbol"/>
                        <a:buChar char=""/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Assinatura do TAUS e posterior Publicação em DOU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just">
                        <a:lnSpc>
                          <a:spcPct val="107000"/>
                        </a:lnSpc>
                      </a:pPr>
                      <a:r>
                        <a:rPr lang="pt-BR" sz="1000">
                          <a:solidFill>
                            <a:srgbClr val="000000"/>
                          </a:solidFill>
                          <a:latin typeface="Calisto MT"/>
                        </a:rPr>
                        <a:t>Extrato TAUS no DOU</a:t>
                      </a:r>
                      <a:endParaRPr/>
                    </a:p>
                  </a:txBody>
                  <a:tcPr/>
                </a:tc>
                <a:tc>
                  <a:tcPr/>
                </a:tc>
              </a:tr>
            </a:tbl>
          </a:graphicData>
        </a:graphic>
      </p:graphicFrame>
    </p:spTree>
  </p:cSld>
  <p:timing>
    <p:tnLst>
      <p:par>
        <p:cTn dur="indefinite" id="25" nodeType="tmRoot" restart="never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1172160" y="2407320"/>
            <a:ext cx="8824320" cy="100728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i="1" lang="pt-BR" sz="4800">
                <a:solidFill>
                  <a:srgbClr val="ebebeb"/>
                </a:solidFill>
                <a:latin typeface="Albertus MT Lt"/>
              </a:rPr>
              <a:t>Juntos somos mais fortes!!</a:t>
            </a:r>
            <a:endParaRPr/>
          </a:p>
        </p:txBody>
      </p:sp>
      <p:sp>
        <p:nvSpPr>
          <p:cNvPr id="210" name="CustomShape 2"/>
          <p:cNvSpPr/>
          <p:nvPr/>
        </p:nvSpPr>
        <p:spPr>
          <a:xfrm>
            <a:off x="1154880" y="4089240"/>
            <a:ext cx="8824320" cy="2360880"/>
          </a:xfrm>
          <a:prstGeom prst="rect">
            <a:avLst/>
          </a:prstGeom>
          <a:noFill/>
          <a:ln>
            <a:noFill/>
          </a:ln>
        </p:spPr>
        <p:txBody>
          <a:bodyPr anchor="ctr" bIns="45000" lIns="90000" rIns="90000" tIns="45000"/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Rosely</a:t>
            </a:r>
            <a:endParaRPr/>
          </a:p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Humberto</a:t>
            </a:r>
            <a:endParaRPr/>
          </a:p>
          <a:p>
            <a:pPr algn="r">
              <a:lnSpc>
                <a:spcPct val="10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Teles</a:t>
            </a:r>
            <a:endParaRPr/>
          </a:p>
        </p:txBody>
      </p:sp>
      <p:sp>
        <p:nvSpPr>
          <p:cNvPr id="211" name="CustomShape 3"/>
          <p:cNvSpPr/>
          <p:nvPr/>
        </p:nvSpPr>
        <p:spPr>
          <a:xfrm>
            <a:off x="1037520" y="430200"/>
            <a:ext cx="2490480" cy="4701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 wrap="none"/>
          <a:p>
            <a:pPr>
              <a:lnSpc>
                <a:spcPct val="100000"/>
              </a:lnSpc>
            </a:pPr>
            <a:r>
              <a:rPr b="1" lang="pt-BR" sz="2500">
                <a:solidFill>
                  <a:srgbClr val="ffffff"/>
                </a:solidFill>
                <a:latin typeface="Century Gothic"/>
              </a:rPr>
              <a:t>Muito Obrigado, Colegas</a:t>
            </a:r>
            <a:endParaRPr/>
          </a:p>
        </p:txBody>
      </p:sp>
    </p:spTree>
  </p:cSld>
  <p:timing>
    <p:tnLst>
      <p:par>
        <p:cTn dur="indefinite" id="27" nodeType="tmRoot" restart="never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817560" y="4249440"/>
            <a:ext cx="11035440" cy="2423880"/>
          </a:xfrm>
          <a:prstGeom prst="rect">
            <a:avLst/>
          </a:prstGeom>
          <a:noFill/>
          <a:ln>
            <a:noFill/>
          </a:ln>
        </p:spPr>
        <p:txBody>
          <a:bodyPr anchor="b" bIns="45000" lIns="90000" rIns="90000" tIns="45000"/>
          <a:p>
            <a:pPr>
              <a:lnSpc>
                <a:spcPct val="100000"/>
              </a:lnSpc>
            </a:pPr>
            <a:r>
              <a:rPr b="1" lang="pt-BR" sz="5000">
                <a:solidFill>
                  <a:srgbClr val="000000"/>
                </a:solidFill>
                <a:latin typeface="Century Gothic"/>
              </a:rPr>
              <a:t>Tópico especial da REURB</a:t>
            </a:r>
            <a:r>
              <a:rPr b="1" lang="pt-BR" sz="4800">
                <a:solidFill>
                  <a:srgbClr val="000000"/>
                </a:solidFill>
                <a:latin typeface="Century Gothic"/>
              </a:rPr>
              <a:t>:</a:t>
            </a:r>
            <a:endParaRPr/>
          </a:p>
          <a:p>
            <a:pPr algn="r">
              <a:lnSpc>
                <a:spcPct val="100000"/>
              </a:lnSpc>
            </a:pPr>
            <a:r>
              <a:rPr b="1" lang="pt-BR" sz="4000">
                <a:solidFill>
                  <a:srgbClr val="000000"/>
                </a:solidFill>
                <a:latin typeface="Century Gothic"/>
              </a:rPr>
              <a:t>A questão dos ranchos de pesca no Estado de Santa Catarina</a:t>
            </a:r>
            <a:endParaRPr/>
          </a:p>
        </p:txBody>
      </p:sp>
    </p:spTree>
  </p:cSld>
  <p:timing>
    <p:tnLst>
      <p:par>
        <p:cTn dur="indefinite" id="3" nodeType="tmRoot" restart="never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646200" y="452880"/>
            <a:ext cx="9403200" cy="13989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lang="pt-BR" sz="3600">
                <a:solidFill>
                  <a:srgbClr val="000000"/>
                </a:solidFill>
                <a:latin typeface="Century Gothic"/>
              </a:rPr>
              <a:t>Vetor social da concessão de TAUS para Ranchos de Pesca</a:t>
            </a:r>
            <a:endParaRPr/>
          </a:p>
        </p:txBody>
      </p:sp>
      <p:sp>
        <p:nvSpPr>
          <p:cNvPr id="113" name="CustomShape 2"/>
          <p:cNvSpPr/>
          <p:nvPr/>
        </p:nvSpPr>
        <p:spPr>
          <a:xfrm>
            <a:off x="1007640" y="1368000"/>
            <a:ext cx="9711720" cy="4881960"/>
          </a:xfrm>
          <a:prstGeom prst="flowChartPunchedTape">
            <a:avLst/>
          </a:prstGeom>
          <a:solidFill>
            <a:srgbClr val="b01513"/>
          </a:solidFill>
          <a:ln w="19080">
            <a:solidFill>
              <a:srgbClr val="820f0e"/>
            </a:solidFill>
            <a:round/>
          </a:ln>
        </p:spPr>
        <p:txBody>
          <a:bodyPr anchor="ctr" bIns="45000" lIns="90000" rIns="90000" tIns="45000"/>
          <a:p>
            <a:pPr algn="ctr">
              <a:lnSpc>
                <a:spcPct val="150000"/>
              </a:lnSpc>
            </a:pPr>
            <a:r>
              <a:rPr b="1" lang="pt-BR" sz="4000">
                <a:solidFill>
                  <a:srgbClr val="ffffff"/>
                </a:solidFill>
                <a:latin typeface="Century Gothic"/>
              </a:rPr>
              <a:t>Preservar comunidades tradicionais de pescadores profissionais/artesanais, salvaguardando a cultura dessas comunidades.</a:t>
            </a:r>
            <a:endParaRPr/>
          </a:p>
        </p:txBody>
      </p:sp>
    </p:spTree>
  </p:cSld>
  <p:timing>
    <p:tnLst>
      <p:par>
        <p:cTn dur="indefinite" id="5" nodeType="tmRoot" restart="never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715680" y="504000"/>
            <a:ext cx="11236320" cy="720000"/>
          </a:xfrm>
          <a:prstGeom prst="rect">
            <a:avLst/>
          </a:prstGeom>
          <a:noFill/>
          <a:ln>
            <a:noFill/>
          </a:ln>
        </p:spPr>
        <p:txBody>
          <a:bodyPr anchor="ctr" bIns="45000" lIns="90000" rIns="90000" tIns="45000"/>
          <a:p>
            <a:pPr>
              <a:lnSpc>
                <a:spcPct val="125000"/>
              </a:lnSpc>
            </a:pPr>
            <a:r>
              <a:rPr lang="pt-BR" sz="3200">
                <a:solidFill>
                  <a:srgbClr val="f2f2f2"/>
                </a:solidFill>
                <a:latin typeface="Century Gothic"/>
              </a:rPr>
              <a:t>Alguns fatores críticos que apontam a necessidade de mudança para uma ação articulada</a:t>
            </a:r>
            <a:endParaRPr/>
          </a:p>
        </p:txBody>
      </p:sp>
      <p:sp>
        <p:nvSpPr>
          <p:cNvPr id="115" name="CustomShape 2"/>
          <p:cNvSpPr/>
          <p:nvPr/>
        </p:nvSpPr>
        <p:spPr>
          <a:xfrm>
            <a:off x="10437840" y="0"/>
            <a:ext cx="684360" cy="57600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16" name="CustomShape 3"/>
          <p:cNvSpPr/>
          <p:nvPr/>
        </p:nvSpPr>
        <p:spPr>
          <a:xfrm>
            <a:off x="1656000" y="1283400"/>
            <a:ext cx="9887040" cy="880920"/>
          </a:xfrm>
          <a:prstGeom prst="roundRect">
            <a:avLst>
              <a:gd fmla="val 10000" name="adj"/>
            </a:avLst>
          </a:prstGeom>
          <a:solidFill>
            <a:srgbClr val="ea6312"/>
          </a:solidFill>
          <a:ln>
            <a:noFill/>
          </a:ln>
        </p:spPr>
      </p:sp>
      <p:sp>
        <p:nvSpPr>
          <p:cNvPr id="117" name="CustomShape 4"/>
          <p:cNvSpPr/>
          <p:nvPr/>
        </p:nvSpPr>
        <p:spPr>
          <a:xfrm>
            <a:off x="1800000" y="1453320"/>
            <a:ext cx="378720" cy="49068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 w="19080">
            <a:noFill/>
          </a:ln>
        </p:spPr>
      </p:sp>
      <p:sp>
        <p:nvSpPr>
          <p:cNvPr id="118" name="CustomShape 5"/>
          <p:cNvSpPr/>
          <p:nvPr/>
        </p:nvSpPr>
        <p:spPr>
          <a:xfrm>
            <a:off x="2664000" y="1282320"/>
            <a:ext cx="8842680" cy="97056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2600">
                <a:solidFill>
                  <a:srgbClr val="000000"/>
                </a:solidFill>
                <a:latin typeface="Century Gothic"/>
              </a:rPr>
              <a:t>Os pescadores estão fisicamente distantes da SPU/SC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19" name="CustomShape 6"/>
          <p:cNvSpPr/>
          <p:nvPr/>
        </p:nvSpPr>
        <p:spPr>
          <a:xfrm>
            <a:off x="1725480" y="2391840"/>
            <a:ext cx="9866520" cy="848160"/>
          </a:xfrm>
          <a:prstGeom prst="roundRect">
            <a:avLst>
              <a:gd fmla="val 10000" name="adj"/>
            </a:avLst>
          </a:prstGeom>
          <a:solidFill>
            <a:srgbClr val="e6b729"/>
          </a:solidFill>
          <a:ln>
            <a:noFill/>
          </a:ln>
        </p:spPr>
      </p:sp>
      <p:sp>
        <p:nvSpPr>
          <p:cNvPr id="120" name="CustomShape 7"/>
          <p:cNvSpPr/>
          <p:nvPr/>
        </p:nvSpPr>
        <p:spPr>
          <a:xfrm>
            <a:off x="1925280" y="2592000"/>
            <a:ext cx="378720" cy="4726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80">
            <a:noFill/>
          </a:ln>
        </p:spPr>
      </p:sp>
      <p:sp>
        <p:nvSpPr>
          <p:cNvPr id="121" name="CustomShape 8"/>
          <p:cNvSpPr/>
          <p:nvPr/>
        </p:nvSpPr>
        <p:spPr>
          <a:xfrm>
            <a:off x="2520000" y="2424960"/>
            <a:ext cx="8986680" cy="93456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2600">
                <a:solidFill>
                  <a:srgbClr val="000000"/>
                </a:solidFill>
                <a:latin typeface="Century Gothic"/>
              </a:rPr>
              <a:t>Os Pescadores apresentam dificuldades no acesso ao Portal Eletrônico da SPU, preferem atendimento presencial</a:t>
            </a:r>
            <a:endParaRPr/>
          </a:p>
        </p:txBody>
      </p:sp>
      <p:sp>
        <p:nvSpPr>
          <p:cNvPr id="122" name="CustomShape 9"/>
          <p:cNvSpPr/>
          <p:nvPr/>
        </p:nvSpPr>
        <p:spPr>
          <a:xfrm>
            <a:off x="1800000" y="3580920"/>
            <a:ext cx="9815040" cy="883080"/>
          </a:xfrm>
          <a:prstGeom prst="roundRect">
            <a:avLst>
              <a:gd fmla="val 10000" name="adj"/>
            </a:avLst>
          </a:prstGeom>
          <a:solidFill>
            <a:srgbClr val="6aac90"/>
          </a:solidFill>
          <a:ln>
            <a:noFill/>
          </a:ln>
        </p:spPr>
      </p:sp>
      <p:sp>
        <p:nvSpPr>
          <p:cNvPr id="123" name="CustomShape 10"/>
          <p:cNvSpPr/>
          <p:nvPr/>
        </p:nvSpPr>
        <p:spPr>
          <a:xfrm>
            <a:off x="1925280" y="3755880"/>
            <a:ext cx="378720" cy="49212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80">
            <a:noFill/>
          </a:ln>
        </p:spPr>
      </p:sp>
      <p:sp>
        <p:nvSpPr>
          <p:cNvPr id="124" name="CustomShape 11"/>
          <p:cNvSpPr/>
          <p:nvPr/>
        </p:nvSpPr>
        <p:spPr>
          <a:xfrm>
            <a:off x="2592000" y="3531960"/>
            <a:ext cx="8914680" cy="97056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2600">
                <a:solidFill>
                  <a:srgbClr val="000000"/>
                </a:solidFill>
                <a:latin typeface="Century Gothic"/>
              </a:rPr>
              <a:t>Conflito entre a diretrizes de ordenamento costeiro do município e a necessidade de preservação das comunidades de pesca artesanal</a:t>
            </a:r>
            <a:endParaRPr/>
          </a:p>
        </p:txBody>
      </p:sp>
      <p:sp>
        <p:nvSpPr>
          <p:cNvPr id="125" name="CustomShape 12"/>
          <p:cNvSpPr/>
          <p:nvPr/>
        </p:nvSpPr>
        <p:spPr>
          <a:xfrm>
            <a:off x="1763640" y="4633920"/>
            <a:ext cx="9792000" cy="883080"/>
          </a:xfrm>
          <a:prstGeom prst="roundRect">
            <a:avLst>
              <a:gd fmla="val 10000" name="adj"/>
            </a:avLst>
          </a:prstGeom>
          <a:solidFill>
            <a:srgbClr val="54849a"/>
          </a:solidFill>
          <a:ln>
            <a:noFill/>
          </a:ln>
        </p:spPr>
      </p:sp>
      <p:sp>
        <p:nvSpPr>
          <p:cNvPr id="126" name="CustomShape 13"/>
          <p:cNvSpPr/>
          <p:nvPr/>
        </p:nvSpPr>
        <p:spPr>
          <a:xfrm>
            <a:off x="1875960" y="4772880"/>
            <a:ext cx="378720" cy="49068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9080">
            <a:noFill/>
          </a:ln>
        </p:spPr>
      </p:sp>
      <p:sp>
        <p:nvSpPr>
          <p:cNvPr id="127" name="CustomShape 14"/>
          <p:cNvSpPr/>
          <p:nvPr/>
        </p:nvSpPr>
        <p:spPr>
          <a:xfrm>
            <a:off x="2664000" y="4674960"/>
            <a:ext cx="8842680" cy="97056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2600">
                <a:solidFill>
                  <a:srgbClr val="000000"/>
                </a:solidFill>
                <a:latin typeface="Century Gothic"/>
              </a:rPr>
              <a:t>Os pescadores precisam recorrer a 5 (cinco) órgãos federais, para conseguir os requisitos necessários à obtenção de TAUS</a:t>
            </a:r>
            <a:endParaRPr/>
          </a:p>
        </p:txBody>
      </p:sp>
      <p:sp>
        <p:nvSpPr>
          <p:cNvPr id="128" name="CustomShape 15"/>
          <p:cNvSpPr/>
          <p:nvPr/>
        </p:nvSpPr>
        <p:spPr>
          <a:xfrm>
            <a:off x="1848960" y="5812920"/>
            <a:ext cx="9743040" cy="883080"/>
          </a:xfrm>
          <a:prstGeom prst="roundRect">
            <a:avLst>
              <a:gd fmla="val 10000" name="adj"/>
            </a:avLst>
          </a:prstGeom>
          <a:solidFill>
            <a:srgbClr val="ea6312"/>
          </a:solidFill>
          <a:ln>
            <a:noFill/>
          </a:ln>
        </p:spPr>
      </p:sp>
      <p:sp>
        <p:nvSpPr>
          <p:cNvPr id="129" name="CustomShape 16"/>
          <p:cNvSpPr/>
          <p:nvPr/>
        </p:nvSpPr>
        <p:spPr>
          <a:xfrm rot="21591000">
            <a:off x="2848680" y="5718600"/>
            <a:ext cx="8672400" cy="970560"/>
          </a:xfrm>
          <a:prstGeom prst="rect">
            <a:avLst/>
          </a:prstGeom>
          <a:noFill/>
          <a:ln>
            <a:noFill/>
          </a:ln>
        </p:spPr>
        <p:txBody>
          <a:bodyPr anchor="ctr" bIns="79200" lIns="79200" rIns="79200" tIns="79200"/>
          <a:p>
            <a:pPr>
              <a:lnSpc>
                <a:spcPct val="100000"/>
              </a:lnSpc>
            </a:pPr>
            <a:r>
              <a:rPr b="1" lang="pt-BR" sz="2600">
                <a:solidFill>
                  <a:srgbClr val="000000"/>
                </a:solidFill>
                <a:latin typeface="Century Gothic"/>
              </a:rPr>
              <a:t>Reduzida capacidade de resposta dos órgãos públicos, quando agem de forma isolada</a:t>
            </a:r>
            <a:endParaRPr/>
          </a:p>
        </p:txBody>
      </p:sp>
      <p:pic>
        <p:nvPicPr>
          <p:cNvPr descr="" id="130" name="Gráfico 39"/>
          <p:cNvPicPr/>
          <p:nvPr/>
        </p:nvPicPr>
        <p:blipFill>
          <a:blip r:embed="rId5"/>
          <a:stretch>
            <a:fillRect/>
          </a:stretch>
        </p:blipFill>
        <p:spPr>
          <a:xfrm>
            <a:off x="1966320" y="5865480"/>
            <a:ext cx="697680" cy="83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dur="indefinite" id="7" nodeType="tmRoot" restart="never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646200" y="452880"/>
            <a:ext cx="9403200" cy="13989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>
              <a:lnSpc>
                <a:spcPct val="100000"/>
              </a:lnSpc>
            </a:pPr>
            <a:r>
              <a:rPr lang="pt-BR" sz="3600">
                <a:solidFill>
                  <a:srgbClr val="000000"/>
                </a:solidFill>
                <a:latin typeface="Century Gothic"/>
              </a:rPr>
              <a:t>Demanda reprimida de processos na NUREF/SPU/SC</a:t>
            </a:r>
            <a:endParaRPr/>
          </a:p>
        </p:txBody>
      </p:sp>
      <p:sp>
        <p:nvSpPr>
          <p:cNvPr id="132" name="CustomShape 2"/>
          <p:cNvSpPr/>
          <p:nvPr/>
        </p:nvSpPr>
        <p:spPr>
          <a:xfrm>
            <a:off x="755640" y="2084400"/>
            <a:ext cx="9151920" cy="933480"/>
          </a:xfrm>
          <a:prstGeom prst="roundRect">
            <a:avLst>
              <a:gd fmla="val 10000" name="adj"/>
            </a:avLst>
          </a:prstGeom>
          <a:solidFill>
            <a:srgbClr val="84100e"/>
          </a:solidFill>
          <a:ln w="19080">
            <a:solidFill>
              <a:srgbClr val="ffffff"/>
            </a:solidFill>
            <a:round/>
          </a:ln>
        </p:spPr>
      </p:sp>
      <p:sp>
        <p:nvSpPr>
          <p:cNvPr id="133" name="CustomShape 3"/>
          <p:cNvSpPr/>
          <p:nvPr/>
        </p:nvSpPr>
        <p:spPr>
          <a:xfrm>
            <a:off x="785520" y="2111760"/>
            <a:ext cx="9092880" cy="87876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 sz="2400">
                <a:solidFill>
                  <a:srgbClr val="ffffff"/>
                </a:solidFill>
                <a:latin typeface="Century Gothic"/>
              </a:rPr>
              <a:t>853 </a:t>
            </a:r>
            <a:r>
              <a:rPr lang="pt-BR" sz="2400">
                <a:solidFill>
                  <a:srgbClr val="ffffff"/>
                </a:solidFill>
                <a:latin typeface="Century Gothic"/>
              </a:rPr>
              <a:t>Processos triados, em Setembro/2019 – DIRFH/SPU/SC</a:t>
            </a:r>
            <a:endParaRPr/>
          </a:p>
        </p:txBody>
      </p:sp>
      <p:sp>
        <p:nvSpPr>
          <p:cNvPr id="134" name="CustomShape 4"/>
          <p:cNvSpPr/>
          <p:nvPr/>
        </p:nvSpPr>
        <p:spPr>
          <a:xfrm>
            <a:off x="764640" y="3224880"/>
            <a:ext cx="3550320" cy="1006560"/>
          </a:xfrm>
          <a:prstGeom prst="roundRect">
            <a:avLst>
              <a:gd fmla="val 10000" name="adj"/>
            </a:avLst>
          </a:prstGeom>
          <a:solidFill>
            <a:srgbClr val="325948"/>
          </a:solidFill>
          <a:ln w="19080">
            <a:solidFill>
              <a:srgbClr val="ffffff"/>
            </a:solidFill>
            <a:round/>
          </a:ln>
        </p:spPr>
      </p:sp>
      <p:sp>
        <p:nvSpPr>
          <p:cNvPr id="135" name="CustomShape 5"/>
          <p:cNvSpPr/>
          <p:nvPr/>
        </p:nvSpPr>
        <p:spPr>
          <a:xfrm>
            <a:off x="796680" y="3254400"/>
            <a:ext cx="3486600" cy="94752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796</a:t>
            </a:r>
            <a:r>
              <a:rPr lang="pt-BR">
                <a:solidFill>
                  <a:srgbClr val="ffffff"/>
                </a:solidFill>
                <a:latin typeface="Century Gothic"/>
              </a:rPr>
              <a:t> 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(processos TAUS)</a:t>
            </a:r>
            <a:endParaRPr/>
          </a:p>
        </p:txBody>
      </p:sp>
      <p:sp>
        <p:nvSpPr>
          <p:cNvPr id="136" name="CustomShape 6"/>
          <p:cNvSpPr/>
          <p:nvPr/>
        </p:nvSpPr>
        <p:spPr>
          <a:xfrm>
            <a:off x="764640" y="4439160"/>
            <a:ext cx="1738080" cy="1801800"/>
          </a:xfrm>
          <a:prstGeom prst="roundRect">
            <a:avLst>
              <a:gd fmla="val 10000" name="adj"/>
            </a:avLst>
          </a:prstGeom>
          <a:solidFill>
            <a:srgbClr val="4b866d"/>
          </a:solidFill>
          <a:ln w="19080">
            <a:solidFill>
              <a:srgbClr val="ffffff"/>
            </a:solidFill>
            <a:round/>
          </a:ln>
        </p:spPr>
      </p:sp>
      <p:sp>
        <p:nvSpPr>
          <p:cNvPr id="137" name="CustomShape 7"/>
          <p:cNvSpPr/>
          <p:nvPr/>
        </p:nvSpPr>
        <p:spPr>
          <a:xfrm>
            <a:off x="815760" y="4486320"/>
            <a:ext cx="1636200" cy="170748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479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(Florianópolis)</a:t>
            </a:r>
            <a:endParaRPr/>
          </a:p>
        </p:txBody>
      </p:sp>
      <p:sp>
        <p:nvSpPr>
          <p:cNvPr id="138" name="CustomShape 8"/>
          <p:cNvSpPr/>
          <p:nvPr/>
        </p:nvSpPr>
        <p:spPr>
          <a:xfrm>
            <a:off x="2577240" y="4439160"/>
            <a:ext cx="1738080" cy="1801800"/>
          </a:xfrm>
          <a:prstGeom prst="roundRect">
            <a:avLst>
              <a:gd fmla="val 10000" name="adj"/>
            </a:avLst>
          </a:prstGeom>
          <a:solidFill>
            <a:srgbClr val="4b866d"/>
          </a:solidFill>
          <a:ln w="19080">
            <a:solidFill>
              <a:srgbClr val="ffffff"/>
            </a:solidFill>
            <a:round/>
          </a:ln>
        </p:spPr>
      </p:sp>
      <p:sp>
        <p:nvSpPr>
          <p:cNvPr id="139" name="CustomShape 9"/>
          <p:cNvSpPr/>
          <p:nvPr/>
        </p:nvSpPr>
        <p:spPr>
          <a:xfrm>
            <a:off x="2628000" y="4486320"/>
            <a:ext cx="1636200" cy="170748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317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(demais municípios)</a:t>
            </a:r>
            <a:endParaRPr/>
          </a:p>
        </p:txBody>
      </p:sp>
      <p:sp>
        <p:nvSpPr>
          <p:cNvPr id="140" name="CustomShape 10"/>
          <p:cNvSpPr/>
          <p:nvPr/>
        </p:nvSpPr>
        <p:spPr>
          <a:xfrm>
            <a:off x="4462560" y="3224880"/>
            <a:ext cx="3550320" cy="1006560"/>
          </a:xfrm>
          <a:prstGeom prst="roundRect">
            <a:avLst>
              <a:gd fmla="val 10000" name="adj"/>
            </a:avLst>
          </a:prstGeom>
          <a:solidFill>
            <a:srgbClr val="795f0e"/>
          </a:solidFill>
          <a:ln w="19080">
            <a:solidFill>
              <a:srgbClr val="ffffff"/>
            </a:solidFill>
            <a:round/>
          </a:ln>
        </p:spPr>
      </p:sp>
      <p:sp>
        <p:nvSpPr>
          <p:cNvPr id="141" name="CustomShape 11"/>
          <p:cNvSpPr/>
          <p:nvPr/>
        </p:nvSpPr>
        <p:spPr>
          <a:xfrm>
            <a:off x="4494600" y="3254400"/>
            <a:ext cx="3486600" cy="94752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43 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(regularização fundiária)</a:t>
            </a:r>
            <a:endParaRPr/>
          </a:p>
        </p:txBody>
      </p:sp>
      <p:sp>
        <p:nvSpPr>
          <p:cNvPr id="142" name="CustomShape 12"/>
          <p:cNvSpPr/>
          <p:nvPr/>
        </p:nvSpPr>
        <p:spPr>
          <a:xfrm>
            <a:off x="4462560" y="4439160"/>
            <a:ext cx="1738080" cy="1801800"/>
          </a:xfrm>
          <a:prstGeom prst="roundRect">
            <a:avLst>
              <a:gd fmla="val 10000" name="adj"/>
            </a:avLst>
          </a:prstGeom>
          <a:solidFill>
            <a:srgbClr val="b68e15"/>
          </a:solidFill>
          <a:ln w="19080">
            <a:solidFill>
              <a:srgbClr val="ffffff"/>
            </a:solidFill>
            <a:round/>
          </a:ln>
        </p:spPr>
      </p:sp>
      <p:sp>
        <p:nvSpPr>
          <p:cNvPr id="143" name="CustomShape 13"/>
          <p:cNvSpPr/>
          <p:nvPr/>
        </p:nvSpPr>
        <p:spPr>
          <a:xfrm>
            <a:off x="4513680" y="4486320"/>
            <a:ext cx="1636200" cy="170748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35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(REGFUND, antes da Lei 13.465/2017)</a:t>
            </a:r>
            <a:endParaRPr/>
          </a:p>
        </p:txBody>
      </p:sp>
      <p:sp>
        <p:nvSpPr>
          <p:cNvPr id="144" name="CustomShape 14"/>
          <p:cNvSpPr/>
          <p:nvPr/>
        </p:nvSpPr>
        <p:spPr>
          <a:xfrm>
            <a:off x="6275160" y="4439160"/>
            <a:ext cx="1738080" cy="1801800"/>
          </a:xfrm>
          <a:prstGeom prst="roundRect">
            <a:avLst>
              <a:gd fmla="val 10000" name="adj"/>
            </a:avLst>
          </a:prstGeom>
          <a:solidFill>
            <a:srgbClr val="b68e15"/>
          </a:solidFill>
          <a:ln w="19080">
            <a:solidFill>
              <a:srgbClr val="ffffff"/>
            </a:solidFill>
            <a:round/>
          </a:ln>
        </p:spPr>
      </p:sp>
      <p:sp>
        <p:nvSpPr>
          <p:cNvPr id="145" name="CustomShape 15"/>
          <p:cNvSpPr/>
          <p:nvPr/>
        </p:nvSpPr>
        <p:spPr>
          <a:xfrm>
            <a:off x="6326280" y="4486320"/>
            <a:ext cx="1636200" cy="170748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08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(REURB, após a Lei 13.465/2017)</a:t>
            </a:r>
            <a:endParaRPr/>
          </a:p>
        </p:txBody>
      </p:sp>
      <p:sp>
        <p:nvSpPr>
          <p:cNvPr id="146" name="CustomShape 16"/>
          <p:cNvSpPr/>
          <p:nvPr/>
        </p:nvSpPr>
        <p:spPr>
          <a:xfrm>
            <a:off x="8160840" y="3224880"/>
            <a:ext cx="1738080" cy="1006560"/>
          </a:xfrm>
          <a:prstGeom prst="roundRect">
            <a:avLst>
              <a:gd fmla="val 10000" name="adj"/>
            </a:avLst>
          </a:prstGeom>
          <a:solidFill>
            <a:srgbClr val="4f2f4e"/>
          </a:solidFill>
          <a:ln w="19080">
            <a:solidFill>
              <a:srgbClr val="ffffff"/>
            </a:solidFill>
            <a:round/>
          </a:ln>
        </p:spPr>
      </p:sp>
      <p:sp>
        <p:nvSpPr>
          <p:cNvPr id="147" name="CustomShape 17"/>
          <p:cNvSpPr/>
          <p:nvPr/>
        </p:nvSpPr>
        <p:spPr>
          <a:xfrm>
            <a:off x="8192520" y="3254400"/>
            <a:ext cx="1674360" cy="947520"/>
          </a:xfrm>
          <a:prstGeom prst="rect">
            <a:avLst/>
          </a:prstGeom>
          <a:noFill/>
          <a:ln>
            <a:noFill/>
          </a:ln>
        </p:spPr>
        <p:txBody>
          <a:bodyPr anchor="ctr" bIns="57240" lIns="57240" rIns="57240" tIns="57240"/>
          <a:p>
            <a:pPr algn="ctr">
              <a:lnSpc>
                <a:spcPct val="90000"/>
              </a:lnSpc>
            </a:pPr>
            <a:r>
              <a:rPr b="1" lang="pt-BR">
                <a:solidFill>
                  <a:srgbClr val="ffffff"/>
                </a:solidFill>
                <a:latin typeface="Century Gothic"/>
              </a:rPr>
              <a:t>14</a:t>
            </a:r>
            <a:endParaRPr/>
          </a:p>
          <a:p>
            <a:pPr algn="ctr">
              <a:lnSpc>
                <a:spcPct val="90000"/>
              </a:lnSpc>
            </a:pPr>
            <a:r>
              <a:rPr lang="pt-BR">
                <a:solidFill>
                  <a:srgbClr val="ffffff"/>
                </a:solidFill>
                <a:latin typeface="Century Gothic"/>
              </a:rPr>
              <a:t>(outros processos)</a:t>
            </a:r>
            <a:endParaRPr/>
          </a:p>
        </p:txBody>
      </p:sp>
    </p:spTree>
  </p:cSld>
  <p:timing>
    <p:tnLst>
      <p:par>
        <p:cTn dur="indefinite" id="9" nodeType="tmRoot" restart="never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646200" y="452880"/>
            <a:ext cx="9403200" cy="139896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 algn="r">
              <a:lnSpc>
                <a:spcPct val="100000"/>
              </a:lnSpc>
            </a:pPr>
            <a:r>
              <a:rPr lang="pt-BR" sz="4400">
                <a:solidFill>
                  <a:srgbClr val="000000"/>
                </a:solidFill>
                <a:latin typeface="Century Gothic"/>
              </a:rPr>
              <a:t>Vantagens da ação descentralizada</a:t>
            </a:r>
            <a:endParaRPr/>
          </a:p>
        </p:txBody>
      </p:sp>
      <p:sp>
        <p:nvSpPr>
          <p:cNvPr id="149" name="CustomShape 2"/>
          <p:cNvSpPr/>
          <p:nvPr/>
        </p:nvSpPr>
        <p:spPr>
          <a:xfrm>
            <a:off x="288000" y="1152000"/>
            <a:ext cx="11664000" cy="5434200"/>
          </a:xfrm>
          <a:prstGeom prst="rect">
            <a:avLst/>
          </a:prstGeom>
          <a:noFill/>
          <a:ln>
            <a:noFill/>
          </a:ln>
        </p:spPr>
        <p:txBody>
          <a:bodyPr bIns="45000" lIns="90000" rIns="90000" tIns="45000"/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 sz="2800">
                <a:solidFill>
                  <a:srgbClr val="000000"/>
                </a:solidFill>
                <a:latin typeface="Century Gothic"/>
              </a:rPr>
              <a:t>O Pescador espera que as suas necessidades sejam atendidas no próprio município.</a:t>
            </a:r>
            <a:endParaRPr/>
          </a:p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 sz="2800">
                <a:solidFill>
                  <a:srgbClr val="000000"/>
                </a:solidFill>
                <a:latin typeface="Century Gothic"/>
              </a:rPr>
              <a:t>O município perfaz a filtragem dos pleitos, evitando demandas em desacordo com o Plano Diretor Municipal e Ambiental</a:t>
            </a:r>
            <a:endParaRPr/>
          </a:p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 sz="2800">
                <a:solidFill>
                  <a:srgbClr val="000000"/>
                </a:solidFill>
                <a:latin typeface="Century Gothic"/>
              </a:rPr>
              <a:t>A fiscalização do uso e ocupação do solo já é feita por órgãos municipais especializados (questões de planejamento urbano, defesa sanitária e ambiental).</a:t>
            </a:r>
            <a:endParaRPr/>
          </a:p>
          <a:p>
            <a:pPr>
              <a:lnSpc>
                <a:spcPct val="135000"/>
              </a:lnSpc>
              <a:buSzPct val="25000"/>
              <a:buFont charset="2" typeface="Wingdings 3"/>
              <a:buChar char=""/>
            </a:pPr>
            <a:r>
              <a:rPr b="1" lang="pt-BR" sz="2800">
                <a:solidFill>
                  <a:srgbClr val="000000"/>
                </a:solidFill>
                <a:latin typeface="Century Gothic"/>
              </a:rPr>
              <a:t>A proteção às comunidades tradicionais de pescadores artesanais, dentre outras minorias é exercida pelos municípios.</a:t>
            </a:r>
            <a:endParaRPr/>
          </a:p>
          <a:p>
            <a:pPr>
              <a:lnSpc>
                <a:spcPct val="135000"/>
              </a:lnSpc>
            </a:pPr>
            <a:endParaRPr/>
          </a:p>
          <a:p>
            <a:pPr>
              <a:lnSpc>
                <a:spcPct val="135000"/>
              </a:lnSpc>
            </a:pPr>
            <a:endParaRPr/>
          </a:p>
        </p:txBody>
      </p:sp>
    </p:spTree>
  </p:cSld>
  <p:timing>
    <p:tnLst>
      <p:par>
        <p:cTn dur="indefinite" id="11" nodeType="tmRoot" restart="never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2197080" y="2470320"/>
            <a:ext cx="8824320" cy="3328200"/>
          </a:xfrm>
          <a:prstGeom prst="rect">
            <a:avLst/>
          </a:prstGeom>
          <a:noFill/>
          <a:ln>
            <a:noFill/>
          </a:ln>
        </p:spPr>
        <p:txBody>
          <a:bodyPr anchor="b" bIns="45000" lIns="90000" rIns="90000" tIns="45000"/>
          <a:p>
            <a:pPr>
              <a:lnSpc>
                <a:spcPct val="100000"/>
              </a:lnSpc>
            </a:pPr>
            <a:r>
              <a:rPr lang="pt-BR" sz="3600">
                <a:solidFill>
                  <a:srgbClr val="ffffff"/>
                </a:solidFill>
                <a:latin typeface="Century Gothic"/>
              </a:rPr>
              <a:t>O necessário financiamento: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pt-BR" sz="3600">
                <a:solidFill>
                  <a:srgbClr val="ffffff"/>
                </a:solidFill>
                <a:latin typeface="Century Gothic"/>
              </a:rPr>
              <a:t>O repasse aos municípios para fins de gestão do patrimônio da União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algn="r">
              <a:lnSpc>
                <a:spcPct val="100000"/>
              </a:lnSpc>
            </a:pPr>
            <a:endParaRPr/>
          </a:p>
        </p:txBody>
      </p:sp>
    </p:spTree>
  </p:cSld>
  <p:timing>
    <p:tnLst>
      <p:par>
        <p:cTn dur="indefinite" id="13" nodeType="tmRoot" restart="never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51" name="Picture 10"/>
          <p:cNvPicPr/>
          <p:nvPr/>
        </p:nvPicPr>
        <p:blipFill>
          <a:blip r:embed="rId1"/>
          <a:srcRect b="0" l="3584" r="0" t="0"/>
          <a:stretch>
            <a:fillRect/>
          </a:stretch>
        </p:blipFill>
        <p:spPr>
          <a:xfrm>
            <a:off x="0" y="2669760"/>
            <a:ext cx="4035600" cy="4186800"/>
          </a:xfrm>
          <a:prstGeom prst="rect">
            <a:avLst/>
          </a:prstGeom>
          <a:ln>
            <a:noFill/>
          </a:ln>
        </p:spPr>
      </p:pic>
      <p:pic>
        <p:nvPicPr>
          <p:cNvPr descr="" id="152" name="Picture 12"/>
          <p:cNvPicPr/>
          <p:nvPr/>
        </p:nvPicPr>
        <p:blipFill>
          <a:blip r:embed="rId2"/>
          <a:srcRect b="0" l="35585" r="0" t="0"/>
          <a:stretch>
            <a:fillRect/>
          </a:stretch>
        </p:blipFill>
        <p:spPr>
          <a:xfrm>
            <a:off x="0" y="2892240"/>
            <a:ext cx="1521000" cy="2364120"/>
          </a:xfrm>
          <a:prstGeom prst="rect">
            <a:avLst/>
          </a:prstGeom>
          <a:ln>
            <a:noFill/>
          </a:ln>
        </p:spPr>
      </p:pic>
      <p:sp>
        <p:nvSpPr>
          <p:cNvPr id="153" name="CustomShape 1"/>
          <p:cNvSpPr/>
          <p:nvPr/>
        </p:nvSpPr>
        <p:spPr>
          <a:xfrm>
            <a:off x="8609040" y="1676520"/>
            <a:ext cx="2818080" cy="2818080"/>
          </a:xfrm>
          <a:prstGeom prst="ellipse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path path="circle"/>
          </a:gradFill>
          <a:ln w="9360">
            <a:noFill/>
          </a:ln>
        </p:spPr>
      </p:sp>
      <p:pic>
        <p:nvPicPr>
          <p:cNvPr descr="" id="154" name="Picture 16"/>
          <p:cNvPicPr/>
          <p:nvPr/>
        </p:nvPicPr>
        <p:blipFill>
          <a:blip r:embed="rId3"/>
          <a:srcRect b="0" l="0" r="0" t="28744"/>
          <a:stretch>
            <a:fillRect/>
          </a:stretch>
        </p:blipFill>
        <p:spPr>
          <a:xfrm>
            <a:off x="7999560" y="0"/>
            <a:ext cx="1602000" cy="1140120"/>
          </a:xfrm>
          <a:prstGeom prst="rect">
            <a:avLst/>
          </a:prstGeom>
          <a:ln>
            <a:noFill/>
          </a:ln>
        </p:spPr>
      </p:pic>
      <p:pic>
        <p:nvPicPr>
          <p:cNvPr descr="" id="155" name="Picture 18"/>
          <p:cNvPicPr/>
          <p:nvPr/>
        </p:nvPicPr>
        <p:blipFill>
          <a:blip r:embed="rId4"/>
          <a:srcRect b="23188" l="0" r="0" t="0"/>
          <a:stretch>
            <a:fillRect/>
          </a:stretch>
        </p:blipFill>
        <p:spPr>
          <a:xfrm>
            <a:off x="8605800" y="6095880"/>
            <a:ext cx="992160" cy="760680"/>
          </a:xfrm>
          <a:prstGeom prst="rect">
            <a:avLst/>
          </a:prstGeom>
          <a:ln>
            <a:noFill/>
          </a:ln>
        </p:spPr>
      </p:pic>
      <p:sp>
        <p:nvSpPr>
          <p:cNvPr id="156" name="CustomShape 2"/>
          <p:cNvSpPr/>
          <p:nvPr/>
        </p:nvSpPr>
        <p:spPr>
          <a:xfrm>
            <a:off x="10437840" y="0"/>
            <a:ext cx="684360" cy="114156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57" name="CustomShape 3"/>
          <p:cNvSpPr/>
          <p:nvPr/>
        </p:nvSpPr>
        <p:spPr>
          <a:xfrm>
            <a:off x="0" y="0"/>
            <a:ext cx="12190320" cy="472932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158" name="CustomShape 4"/>
          <p:cNvSpPr/>
          <p:nvPr/>
        </p:nvSpPr>
        <p:spPr>
          <a:xfrm>
            <a:off x="10437840" y="0"/>
            <a:ext cx="684360" cy="114156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59" name="CustomShape 5"/>
          <p:cNvSpPr/>
          <p:nvPr/>
        </p:nvSpPr>
        <p:spPr>
          <a:xfrm>
            <a:off x="8719920" y="3753720"/>
            <a:ext cx="3470760" cy="824400"/>
          </a:xfrm>
          <a:prstGeom prst="rect">
            <a:avLst/>
          </a:prstGeom>
          <a:solidFill>
            <a:srgbClr val="1e5155"/>
          </a:solidFill>
          <a:ln>
            <a:noFill/>
          </a:ln>
        </p:spPr>
      </p:sp>
      <p:sp>
        <p:nvSpPr>
          <p:cNvPr id="160" name="CustomShape 6"/>
          <p:cNvSpPr/>
          <p:nvPr/>
        </p:nvSpPr>
        <p:spPr>
          <a:xfrm>
            <a:off x="0" y="4055400"/>
            <a:ext cx="12190680" cy="280116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9080">
            <a:noFill/>
          </a:ln>
        </p:spPr>
      </p:sp>
      <p:graphicFrame>
        <p:nvGraphicFramePr>
          <p:cNvPr id="161" name="Table 7"/>
          <p:cNvGraphicFramePr/>
          <p:nvPr/>
        </p:nvGraphicFramePr>
        <p:xfrm>
          <a:off x="1944000" y="0"/>
          <a:ext cx="8712000" cy="7279200"/>
        </p:xfrm>
        <a:graphic>
          <a:graphicData uri="http://schemas.openxmlformats.org/drawingml/2006/table">
            <a:tbl>
              <a:tblPr/>
              <a:tblGrid>
                <a:gridCol w="2884320"/>
                <a:gridCol w="1354680"/>
                <a:gridCol w="1560600"/>
                <a:gridCol w="1560600"/>
                <a:gridCol w="1351800"/>
              </a:tblGrid>
              <a:tr h="51948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MUNICÍPIOS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VALORES (R$)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TOTAL 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1948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2016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2017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2018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ABELARDO LUZ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565,87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545,46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561,02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1.672,35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ARAQUARI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48.406,50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54.987,06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155.372,86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258.766,42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ARARANGUA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34.368,84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35.215,11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39.291,37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108.875,32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ARROIO DO SILVA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2.722,50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3.371,51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1.612,13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7.706,14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BARRA DO SUL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11.874,41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10.628,53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10.099,18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32.602,12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CAMBORIU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2.745.016,03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2.958.088,09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3.253.953,30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8.957.057,42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BALNEARIO PICARRAS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39.839,04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58.656,81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57.684,33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156.180,18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BARRA VELHA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67.591,40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60.337,65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56.905,38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184.834,43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BIGUACU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52.794,67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59.707,32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59.681,30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172.183,29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BLUMENAU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26.225,69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31.269,60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-  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57.495,29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BOMBINHAS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443.421,10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492.018,09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559.070,28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1.494.509,47 </a:t>
                      </a:r>
                      <a:endParaRPr/>
                    </a:p>
                  </a:txBody>
                  <a:tcPr/>
                </a:tc>
              </a:tr>
              <a:tr h="526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CAMBORIU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1.053,13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1.104,89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1.653,33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3.811,35 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dur="indefinite" id="15" nodeType="tmRoot" restart="never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" id="162" name="Picture 10"/>
          <p:cNvPicPr/>
          <p:nvPr/>
        </p:nvPicPr>
        <p:blipFill>
          <a:blip r:embed="rId1"/>
          <a:srcRect b="0" l="3584" r="0" t="0"/>
          <a:stretch>
            <a:fillRect/>
          </a:stretch>
        </p:blipFill>
        <p:spPr>
          <a:xfrm>
            <a:off x="0" y="2669760"/>
            <a:ext cx="4035600" cy="4186800"/>
          </a:xfrm>
          <a:prstGeom prst="rect">
            <a:avLst/>
          </a:prstGeom>
          <a:ln>
            <a:noFill/>
          </a:ln>
        </p:spPr>
      </p:pic>
      <p:pic>
        <p:nvPicPr>
          <p:cNvPr descr="" id="163" name="Picture 12"/>
          <p:cNvPicPr/>
          <p:nvPr/>
        </p:nvPicPr>
        <p:blipFill>
          <a:blip r:embed="rId2"/>
          <a:srcRect b="0" l="35585" r="0" t="0"/>
          <a:stretch>
            <a:fillRect/>
          </a:stretch>
        </p:blipFill>
        <p:spPr>
          <a:xfrm>
            <a:off x="0" y="2892240"/>
            <a:ext cx="1521000" cy="2364120"/>
          </a:xfrm>
          <a:prstGeom prst="rect">
            <a:avLst/>
          </a:prstGeom>
          <a:ln>
            <a:noFill/>
          </a:ln>
        </p:spPr>
      </p:pic>
      <p:sp>
        <p:nvSpPr>
          <p:cNvPr id="164" name="CustomShape 1"/>
          <p:cNvSpPr/>
          <p:nvPr/>
        </p:nvSpPr>
        <p:spPr>
          <a:xfrm>
            <a:off x="8609040" y="1676520"/>
            <a:ext cx="2818080" cy="2818080"/>
          </a:xfrm>
          <a:prstGeom prst="ellipse">
            <a:avLst/>
          </a:prstGeom>
          <a:gradFill>
            <a:gsLst>
              <a:gs pos="0">
                <a:srgbClr val="f3f3f3"/>
              </a:gs>
              <a:gs pos="100000">
                <a:srgbClr val="f3f3f3"/>
              </a:gs>
            </a:gsLst>
            <a:path path="circle"/>
          </a:gradFill>
          <a:ln w="9360">
            <a:noFill/>
          </a:ln>
        </p:spPr>
      </p:sp>
      <p:pic>
        <p:nvPicPr>
          <p:cNvPr descr="" id="165" name="Picture 16"/>
          <p:cNvPicPr/>
          <p:nvPr/>
        </p:nvPicPr>
        <p:blipFill>
          <a:blip r:embed="rId3"/>
          <a:srcRect b="0" l="0" r="0" t="28744"/>
          <a:stretch>
            <a:fillRect/>
          </a:stretch>
        </p:blipFill>
        <p:spPr>
          <a:xfrm>
            <a:off x="7999560" y="0"/>
            <a:ext cx="1602000" cy="1140120"/>
          </a:xfrm>
          <a:prstGeom prst="rect">
            <a:avLst/>
          </a:prstGeom>
          <a:ln>
            <a:noFill/>
          </a:ln>
        </p:spPr>
      </p:pic>
      <p:pic>
        <p:nvPicPr>
          <p:cNvPr descr="" id="166" name="Picture 18"/>
          <p:cNvPicPr/>
          <p:nvPr/>
        </p:nvPicPr>
        <p:blipFill>
          <a:blip r:embed="rId4"/>
          <a:srcRect b="23188" l="0" r="0" t="0"/>
          <a:stretch>
            <a:fillRect/>
          </a:stretch>
        </p:blipFill>
        <p:spPr>
          <a:xfrm>
            <a:off x="8605800" y="6095880"/>
            <a:ext cx="992160" cy="760680"/>
          </a:xfrm>
          <a:prstGeom prst="rect">
            <a:avLst/>
          </a:prstGeom>
          <a:ln>
            <a:noFill/>
          </a:ln>
        </p:spPr>
      </p:pic>
      <p:sp>
        <p:nvSpPr>
          <p:cNvPr id="167" name="CustomShape 2"/>
          <p:cNvSpPr/>
          <p:nvPr/>
        </p:nvSpPr>
        <p:spPr>
          <a:xfrm>
            <a:off x="10437840" y="0"/>
            <a:ext cx="684360" cy="114156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68" name="CustomShape 3"/>
          <p:cNvSpPr/>
          <p:nvPr/>
        </p:nvSpPr>
        <p:spPr>
          <a:xfrm>
            <a:off x="1800" y="0"/>
            <a:ext cx="12190320" cy="4729320"/>
          </a:xfrm>
          <a:prstGeom prst="rect">
            <a:avLst/>
          </a:prstGeom>
          <a:solidFill>
            <a:srgbClr val="ffffff"/>
          </a:solidFill>
          <a:ln w="19080">
            <a:noFill/>
          </a:ln>
        </p:spPr>
      </p:sp>
      <p:sp>
        <p:nvSpPr>
          <p:cNvPr id="169" name="CustomShape 4"/>
          <p:cNvSpPr/>
          <p:nvPr/>
        </p:nvSpPr>
        <p:spPr>
          <a:xfrm>
            <a:off x="10437840" y="0"/>
            <a:ext cx="684360" cy="1141560"/>
          </a:xfrm>
          <a:prstGeom prst="rect">
            <a:avLst/>
          </a:prstGeom>
          <a:solidFill>
            <a:srgbClr val="b01513"/>
          </a:solidFill>
          <a:ln w="9360">
            <a:noFill/>
          </a:ln>
        </p:spPr>
      </p:sp>
      <p:sp>
        <p:nvSpPr>
          <p:cNvPr id="170" name="CustomShape 5"/>
          <p:cNvSpPr/>
          <p:nvPr/>
        </p:nvSpPr>
        <p:spPr>
          <a:xfrm>
            <a:off x="8719920" y="3753720"/>
            <a:ext cx="3470760" cy="824400"/>
          </a:xfrm>
          <a:prstGeom prst="rect">
            <a:avLst/>
          </a:prstGeom>
          <a:solidFill>
            <a:srgbClr val="1e5155"/>
          </a:solidFill>
          <a:ln>
            <a:noFill/>
          </a:ln>
        </p:spPr>
      </p:sp>
      <p:sp>
        <p:nvSpPr>
          <p:cNvPr id="171" name="CustomShape 6"/>
          <p:cNvSpPr/>
          <p:nvPr/>
        </p:nvSpPr>
        <p:spPr>
          <a:xfrm>
            <a:off x="0" y="4055400"/>
            <a:ext cx="12190680" cy="280116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9080">
            <a:noFill/>
          </a:ln>
        </p:spPr>
      </p:sp>
      <p:graphicFrame>
        <p:nvGraphicFramePr>
          <p:cNvPr id="172" name="Table 7"/>
          <p:cNvGraphicFramePr/>
          <p:nvPr/>
        </p:nvGraphicFramePr>
        <p:xfrm>
          <a:off x="2304000" y="0"/>
          <a:ext cx="7343640" cy="7279200"/>
        </p:xfrm>
        <a:graphic>
          <a:graphicData uri="http://schemas.openxmlformats.org/drawingml/2006/table">
            <a:tbl>
              <a:tblPr/>
              <a:tblGrid>
                <a:gridCol w="2431800"/>
                <a:gridCol w="1142280"/>
                <a:gridCol w="1316160"/>
                <a:gridCol w="1316160"/>
                <a:gridCol w="1137240"/>
              </a:tblGrid>
              <a:tr h="51948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MUNICÍPIOS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VALORES (R$)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TOTAL 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19480"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2016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2017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2018</a:t>
                      </a:r>
                      <a:endParaRPr/>
                    </a:p>
                  </a:txBody>
                  <a:tcPr/>
                </a:tc>
                <a:tc>
                  <a:tcPr/>
                </a:tc>
                <a:tc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FLORIANOPOLIS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1.535.549,96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1.451.924,24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1.512.138,34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4.499.612,54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GAROPABA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122.050,11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164.691,58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131.802,86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418.544,55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GARUVA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14.172,56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19.160,96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15.161,68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48.495,20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GASPAR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19.908,58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16.635,22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20.756,00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57.299,80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GOVERNADOR CELSO RAMOS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254.864,93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282.280,03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304.220,98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841.365,94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ICARA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5.813,07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3.466,19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5.159,67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14.438,93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ILHOTA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1.419,92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1.930,25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2.041,06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5.391,23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IMARUI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2.264,52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3.027,81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2.323,36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7.615,69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IMBITUBA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89.567,64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105.676,85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73.440,86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268.685,35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ITAJAI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450.691,37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474.342,43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504.355,68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1.429.389,48 </a:t>
                      </a:r>
                      <a:endParaRPr/>
                    </a:p>
                  </a:txBody>
                  <a:tcPr/>
                </a:tc>
              </a:tr>
              <a:tr h="51948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ITAPEMA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713.729,77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720.005,73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889.400,94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2.323.136,44 </a:t>
                      </a:r>
                      <a:endParaRPr/>
                    </a:p>
                  </a:txBody>
                  <a:tcPr/>
                </a:tc>
              </a:tr>
              <a:tr h="526320"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ITAPOA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53.416,15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53.269,48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        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56.859,01 </a:t>
                      </a:r>
                      <a:endParaRPr/>
                    </a:p>
                  </a:txBody>
                  <a:tcPr/>
                </a:tc>
                <a:tc>
                  <a:txBody>
                    <a:bodyPr wrap="none"/>
                    <a:p>
                      <a:pPr algn="r">
                        <a:lnSpc>
                          <a:spcPct val="100000"/>
                        </a:lnSpc>
                      </a:pP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 </a:t>
                      </a:r>
                      <a:r>
                        <a:rPr lang="pt-BR" sz="2000">
                          <a:solidFill>
                            <a:srgbClr val="000000"/>
                          </a:solidFill>
                          <a:latin typeface="Calisto MT"/>
                        </a:rPr>
                        <a:t>163.544,64 </a:t>
                      </a:r>
                      <a:endParaRPr/>
                    </a:p>
                  </a:txBody>
                  <a:tcPr/>
                </a:tc>
              </a:tr>
            </a:tbl>
          </a:graphicData>
        </a:graphic>
      </p:graphicFrame>
    </p:spTree>
  </p:cSld>
  <p:timing>
    <p:tnLst>
      <p:par>
        <p:cTn dur="indefinite" id="17" nodeType="tmRoot" restart="never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